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5" r:id="rId9"/>
    <p:sldId id="266" r:id="rId10"/>
    <p:sldId id="267" r:id="rId11"/>
    <p:sldId id="269" r:id="rId12"/>
    <p:sldId id="270" r:id="rId13"/>
    <p:sldId id="271" r:id="rId14"/>
    <p:sldId id="272" r:id="rId15"/>
    <p:sldId id="274" r:id="rId16"/>
    <p:sldId id="275" r:id="rId17"/>
    <p:sldId id="276" r:id="rId18"/>
    <p:sldId id="273" r:id="rId19"/>
    <p:sldId id="268" r:id="rId20"/>
    <p:sldId id="277" r:id="rId21"/>
    <p:sldId id="278" r:id="rId22"/>
    <p:sldId id="279" r:id="rId23"/>
    <p:sldId id="280" r:id="rId24"/>
    <p:sldId id="281" r:id="rId25"/>
    <p:sldId id="283" r:id="rId26"/>
    <p:sldId id="284" r:id="rId27"/>
    <p:sldId id="285" r:id="rId28"/>
    <p:sldId id="286" r:id="rId29"/>
    <p:sldId id="287" r:id="rId30"/>
    <p:sldId id="28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3E78F-0034-4388-897D-248F6A7C6F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9A5387-3995-440B-BE77-3D4AC70D1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BF5493-75EC-41A1-9CDD-55E53E1870FF}"/>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5" name="Footer Placeholder 4">
            <a:extLst>
              <a:ext uri="{FF2B5EF4-FFF2-40B4-BE49-F238E27FC236}">
                <a16:creationId xmlns:a16="http://schemas.microsoft.com/office/drawing/2014/main" id="{C49C717B-37EA-42E0-B060-57F1276EC6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21140D-FEDB-4262-8879-AD8C5A268EFF}"/>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564884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8AF69-3D12-48B1-BDC5-A4B3D41500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6C06C8-99B3-4185-B32C-D7B1FF4314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0C330C-230E-4C36-BC65-CA661260BCAD}"/>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5" name="Footer Placeholder 4">
            <a:extLst>
              <a:ext uri="{FF2B5EF4-FFF2-40B4-BE49-F238E27FC236}">
                <a16:creationId xmlns:a16="http://schemas.microsoft.com/office/drawing/2014/main" id="{CFB388C6-1F43-4485-A24E-CC331F74B3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6ECBE1-F8C4-452F-8041-B985CE1560A2}"/>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1983485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200549-BC45-4007-B19C-7E3D66727EE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FE24F-88A1-4566-A2EE-FE96B0C48C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629292-ED86-493E-98BC-B17CAA216DBC}"/>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5" name="Footer Placeholder 4">
            <a:extLst>
              <a:ext uri="{FF2B5EF4-FFF2-40B4-BE49-F238E27FC236}">
                <a16:creationId xmlns:a16="http://schemas.microsoft.com/office/drawing/2014/main" id="{91281115-FB30-494B-9332-197ABAB470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E9F6F-B0C0-4390-B3DE-0DBF465A9006}"/>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226873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4947A-6BCD-4356-BEC5-DDEEC957B9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724BA3-ECA7-41CE-82F5-2EE7CDEF7C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991376-5944-4DDB-A861-CA343465462B}"/>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5" name="Footer Placeholder 4">
            <a:extLst>
              <a:ext uri="{FF2B5EF4-FFF2-40B4-BE49-F238E27FC236}">
                <a16:creationId xmlns:a16="http://schemas.microsoft.com/office/drawing/2014/main" id="{858167D9-AF5D-46C9-91FA-9A62750311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A840A1-CE12-4390-81B5-3DA83EDFA5CB}"/>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3405067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7A788-47FF-4F74-B9A8-6A419BA2CA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AAEAD5-694F-40B3-AAA1-79D643C074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495582-8DF6-49D4-B803-5DDFF8B0B35E}"/>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5" name="Footer Placeholder 4">
            <a:extLst>
              <a:ext uri="{FF2B5EF4-FFF2-40B4-BE49-F238E27FC236}">
                <a16:creationId xmlns:a16="http://schemas.microsoft.com/office/drawing/2014/main" id="{8428995E-A660-48F9-8F28-A945949478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3A7998-AFB6-4F19-A518-A8BA412975F8}"/>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376754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1A3BA-963A-4265-87A9-684B697D8F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FB2B5E-AE1A-409D-88D6-CE40BF64EF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A8E0E9-FB1D-4937-B508-A556CB1AC3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C1CA55-F463-4BA0-8BE1-4B216B27CA24}"/>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6" name="Footer Placeholder 5">
            <a:extLst>
              <a:ext uri="{FF2B5EF4-FFF2-40B4-BE49-F238E27FC236}">
                <a16:creationId xmlns:a16="http://schemas.microsoft.com/office/drawing/2014/main" id="{E7A47822-DDC1-4F64-A0E4-08E082A9B1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33076D-4676-4D92-B286-14F28745E4E6}"/>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3355208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72E05-5B60-4982-80B9-23C19C3D6F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D1C9AD-258B-4A18-B1F9-5947AB35F0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5D1397-9339-47AF-A864-3582F64FD8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C0A5A4-D6EE-44F6-9DD6-97F391FFD0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1C0AF6-41FB-4B1D-8757-AD6BB01356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AB6D04-9427-47D4-B4C9-20E739E36BF7}"/>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8" name="Footer Placeholder 7">
            <a:extLst>
              <a:ext uri="{FF2B5EF4-FFF2-40B4-BE49-F238E27FC236}">
                <a16:creationId xmlns:a16="http://schemas.microsoft.com/office/drawing/2014/main" id="{0DF6AC01-7116-4F14-A2AB-4CD4993327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3C5E5A-1673-4CA3-8BD9-36D88955E16A}"/>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232895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782AA-4E85-42A8-8EB7-D76C863054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B13F38-E393-46E8-953C-726D57F6D828}"/>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4" name="Footer Placeholder 3">
            <a:extLst>
              <a:ext uri="{FF2B5EF4-FFF2-40B4-BE49-F238E27FC236}">
                <a16:creationId xmlns:a16="http://schemas.microsoft.com/office/drawing/2014/main" id="{D24B2C67-E52F-4C6B-8861-DE5EBABF238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C0B661-FEDE-4AAC-B806-9165F82477F1}"/>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3494596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3AA8E3-840F-4E9C-B2F1-F0933985DD52}"/>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3" name="Footer Placeholder 2">
            <a:extLst>
              <a:ext uri="{FF2B5EF4-FFF2-40B4-BE49-F238E27FC236}">
                <a16:creationId xmlns:a16="http://schemas.microsoft.com/office/drawing/2014/main" id="{13A606DF-EFDB-4C16-B363-873FBE8190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C965DE-6AC2-4DB2-B2E7-ACDC2ECB1640}"/>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1859501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B8B9-7DA7-42D8-9C1C-C2CDB29CE7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CE97FE-5FFF-4310-AAFE-1454EC2204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9D0CC0-7727-40F1-B185-0BAD3B65C3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83B5A-B4A7-4ED9-BADB-783DC45BA2DE}"/>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6" name="Footer Placeholder 5">
            <a:extLst>
              <a:ext uri="{FF2B5EF4-FFF2-40B4-BE49-F238E27FC236}">
                <a16:creationId xmlns:a16="http://schemas.microsoft.com/office/drawing/2014/main" id="{475EE078-B32C-4F5A-B12C-B43518366B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E1D11D-6651-4F7B-A925-4A20D2C28D92}"/>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2214170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30FC3-BA0F-4625-BD1C-16AB98A245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6ACC6D-AE23-4398-83CD-DFFA1C6BD5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2917FD-5281-4B90-92A9-68D10DBCC5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C6DF15-3A8A-4B72-9481-67ACB9FE4F5A}"/>
              </a:ext>
            </a:extLst>
          </p:cNvPr>
          <p:cNvSpPr>
            <a:spLocks noGrp="1"/>
          </p:cNvSpPr>
          <p:nvPr>
            <p:ph type="dt" sz="half" idx="10"/>
          </p:nvPr>
        </p:nvSpPr>
        <p:spPr/>
        <p:txBody>
          <a:bodyPr/>
          <a:lstStyle/>
          <a:p>
            <a:fld id="{54D27495-A94D-4AAD-A634-5A1811538860}" type="datetimeFigureOut">
              <a:rPr lang="en-US" smtClean="0"/>
              <a:t>11/30/2023</a:t>
            </a:fld>
            <a:endParaRPr lang="en-US"/>
          </a:p>
        </p:txBody>
      </p:sp>
      <p:sp>
        <p:nvSpPr>
          <p:cNvPr id="6" name="Footer Placeholder 5">
            <a:extLst>
              <a:ext uri="{FF2B5EF4-FFF2-40B4-BE49-F238E27FC236}">
                <a16:creationId xmlns:a16="http://schemas.microsoft.com/office/drawing/2014/main" id="{BA1526E7-1762-4BC1-B658-654E5C6A58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C316CD-EF0D-4D79-ADE9-AE08C4004AB3}"/>
              </a:ext>
            </a:extLst>
          </p:cNvPr>
          <p:cNvSpPr>
            <a:spLocks noGrp="1"/>
          </p:cNvSpPr>
          <p:nvPr>
            <p:ph type="sldNum" sz="quarter" idx="12"/>
          </p:nvPr>
        </p:nvSpPr>
        <p:spPr/>
        <p:txBody>
          <a:bodyPr/>
          <a:lstStyle/>
          <a:p>
            <a:fld id="{E38592F8-11B4-49BC-A5A6-85702C132485}" type="slidenum">
              <a:rPr lang="en-US" smtClean="0"/>
              <a:t>‹#›</a:t>
            </a:fld>
            <a:endParaRPr lang="en-US"/>
          </a:p>
        </p:txBody>
      </p:sp>
    </p:spTree>
    <p:extLst>
      <p:ext uri="{BB962C8B-B14F-4D97-AF65-F5344CB8AC3E}">
        <p14:creationId xmlns:p14="http://schemas.microsoft.com/office/powerpoint/2010/main" val="1029252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C9BBA0-84B8-49AA-ACB5-01001F94A6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17A66B-EB5E-4B63-A690-1811F38E45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F8FD75-9AB8-4877-9C51-BEA36333C3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27495-A94D-4AAD-A634-5A1811538860}" type="datetimeFigureOut">
              <a:rPr lang="en-US" smtClean="0"/>
              <a:t>11/30/2023</a:t>
            </a:fld>
            <a:endParaRPr lang="en-US"/>
          </a:p>
        </p:txBody>
      </p:sp>
      <p:sp>
        <p:nvSpPr>
          <p:cNvPr id="5" name="Footer Placeholder 4">
            <a:extLst>
              <a:ext uri="{FF2B5EF4-FFF2-40B4-BE49-F238E27FC236}">
                <a16:creationId xmlns:a16="http://schemas.microsoft.com/office/drawing/2014/main" id="{2DA5A304-106C-4E19-9B47-3F8190F64A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AAB9C1-C910-4D2F-BA62-D2B18BA15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8592F8-11B4-49BC-A5A6-85702C132485}" type="slidenum">
              <a:rPr lang="en-US" smtClean="0"/>
              <a:t>‹#›</a:t>
            </a:fld>
            <a:endParaRPr lang="en-US"/>
          </a:p>
        </p:txBody>
      </p:sp>
    </p:spTree>
    <p:extLst>
      <p:ext uri="{BB962C8B-B14F-4D97-AF65-F5344CB8AC3E}">
        <p14:creationId xmlns:p14="http://schemas.microsoft.com/office/powerpoint/2010/main" val="3335864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235F-7A23-485F-8833-CF7C47183A89}"/>
              </a:ext>
            </a:extLst>
          </p:cNvPr>
          <p:cNvSpPr>
            <a:spLocks noGrp="1"/>
          </p:cNvSpPr>
          <p:nvPr>
            <p:ph type="ctrTitle"/>
          </p:nvPr>
        </p:nvSpPr>
        <p:spPr/>
        <p:txBody>
          <a:bodyPr/>
          <a:lstStyle/>
          <a:p>
            <a:r>
              <a:rPr lang="en-US"/>
              <a:t>Endometriosis</a:t>
            </a:r>
            <a:endParaRPr lang="en-US" dirty="0"/>
          </a:p>
        </p:txBody>
      </p:sp>
      <p:sp>
        <p:nvSpPr>
          <p:cNvPr id="3" name="Subtitle 2">
            <a:extLst>
              <a:ext uri="{FF2B5EF4-FFF2-40B4-BE49-F238E27FC236}">
                <a16:creationId xmlns:a16="http://schemas.microsoft.com/office/drawing/2014/main" id="{94288442-1D50-42AC-973F-2994CE03D7D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83222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04838-4FA0-4234-B09F-ECA5751943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ADCF569-552A-4236-B846-D49009439EE5}"/>
              </a:ext>
            </a:extLst>
          </p:cNvPr>
          <p:cNvSpPr>
            <a:spLocks noGrp="1"/>
          </p:cNvSpPr>
          <p:nvPr>
            <p:ph idx="1"/>
          </p:nvPr>
        </p:nvSpPr>
        <p:spPr/>
        <p:txBody>
          <a:bodyPr/>
          <a:lstStyle/>
          <a:p>
            <a:r>
              <a:rPr lang="en-US" dirty="0"/>
              <a:t> Cyclic growth and shedding continue till menopause. The periodically shed blood may remain encysted or else, the cyst becomes tense and ruptures. </a:t>
            </a:r>
          </a:p>
          <a:p>
            <a:r>
              <a:rPr lang="en-US" dirty="0"/>
              <a:t> Blood is irritant and it causes dense tissue reaction surrounding the lesion with ultimate fibrosis. If it happens to occur on the pelvic peritoneum, it produces adhesions and puckering of the peritoneum.</a:t>
            </a:r>
          </a:p>
          <a:p>
            <a:r>
              <a:rPr lang="en-US" dirty="0"/>
              <a:t>  When encysted, the cyst enlarges with cyclic bleeding. The serum gets absorbed in between the periods and the content inside becomes chocolate colored. Hence, the cyst is called chocolate cyst which is commonly located in the ovary.</a:t>
            </a:r>
          </a:p>
        </p:txBody>
      </p:sp>
    </p:spTree>
    <p:extLst>
      <p:ext uri="{BB962C8B-B14F-4D97-AF65-F5344CB8AC3E}">
        <p14:creationId xmlns:p14="http://schemas.microsoft.com/office/powerpoint/2010/main" val="2812664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7882A-A6FA-45E1-98EE-3899E8B12C8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9AD0F2-9D65-457D-805A-F6EA24CF675C}"/>
              </a:ext>
            </a:extLst>
          </p:cNvPr>
          <p:cNvSpPr>
            <a:spLocks noGrp="1"/>
          </p:cNvSpPr>
          <p:nvPr>
            <p:ph idx="1"/>
          </p:nvPr>
        </p:nvSpPr>
        <p:spPr/>
        <p:txBody>
          <a:bodyPr/>
          <a:lstStyle/>
          <a:p>
            <a:r>
              <a:rPr lang="en-US" dirty="0"/>
              <a:t>In spite of dense adhesions amongst the pelvic structures, the fallopian tubes remain patent</a:t>
            </a:r>
          </a:p>
          <a:p>
            <a:r>
              <a:rPr lang="en-US" dirty="0"/>
              <a:t>Pelvic endometriosis: Typically, there are small black dots, the so called ‘powder burns’ seen on the uterosacral ligaments and pouch of Douglas </a:t>
            </a:r>
          </a:p>
          <a:p>
            <a:r>
              <a:rPr lang="en-US" dirty="0"/>
              <a:t>The ovaries are frequently involved usually bilaterally. The endometriomas (chocolate cysts) are of varying sizes and are visible as bluish colorations. The ovaries get adherent to the pelvic structures including rectum and sigmoid colon .</a:t>
            </a:r>
          </a:p>
        </p:txBody>
      </p:sp>
    </p:spTree>
    <p:extLst>
      <p:ext uri="{BB962C8B-B14F-4D97-AF65-F5344CB8AC3E}">
        <p14:creationId xmlns:p14="http://schemas.microsoft.com/office/powerpoint/2010/main" val="387204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3D4C-82A3-47B6-9BA4-EBC7F4C2CF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50C7DC-790A-440C-B133-64B3E273C6E1}"/>
              </a:ext>
            </a:extLst>
          </p:cNvPr>
          <p:cNvSpPr>
            <a:spLocks noGrp="1"/>
          </p:cNvSpPr>
          <p:nvPr>
            <p:ph idx="1"/>
          </p:nvPr>
        </p:nvSpPr>
        <p:spPr/>
        <p:txBody>
          <a:bodyPr/>
          <a:lstStyle/>
          <a:p>
            <a:r>
              <a:rPr lang="en-US" dirty="0"/>
              <a:t>CLINICAL FEATURES OF PELVIC ENDOMETRIOSIS</a:t>
            </a:r>
          </a:p>
          <a:p>
            <a:r>
              <a:rPr lang="en-US" dirty="0"/>
              <a:t> Patient Profile- The age is between 30 and 45. The patients are mostly nulliparous or have had one or two children</a:t>
            </a:r>
          </a:p>
          <a:p>
            <a:r>
              <a:rPr lang="en-US" dirty="0"/>
              <a:t>Infertility,</a:t>
            </a:r>
          </a:p>
          <a:p>
            <a:r>
              <a:rPr lang="en-US" dirty="0"/>
              <a:t> voluntary postponement of first conception until at a late age </a:t>
            </a:r>
          </a:p>
          <a:p>
            <a:r>
              <a:rPr lang="en-US" dirty="0"/>
              <a:t> higher social status </a:t>
            </a:r>
          </a:p>
          <a:p>
            <a:r>
              <a:rPr lang="en-US" dirty="0"/>
              <a:t>  family history of endometriosis.</a:t>
            </a:r>
          </a:p>
          <a:p>
            <a:r>
              <a:rPr lang="en-US" dirty="0"/>
              <a:t> Outflow tract obstruction is an important cause when it is seen in teenagers (10%)</a:t>
            </a:r>
          </a:p>
        </p:txBody>
      </p:sp>
    </p:spTree>
    <p:extLst>
      <p:ext uri="{BB962C8B-B14F-4D97-AF65-F5344CB8AC3E}">
        <p14:creationId xmlns:p14="http://schemas.microsoft.com/office/powerpoint/2010/main" val="1084467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345F-B824-4134-A64F-ABE0828CF1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70B65C6-79A5-4850-833F-799713F4CC2E}"/>
              </a:ext>
            </a:extLst>
          </p:cNvPr>
          <p:cNvSpPr>
            <a:spLocks noGrp="1"/>
          </p:cNvSpPr>
          <p:nvPr>
            <p:ph idx="1"/>
          </p:nvPr>
        </p:nvSpPr>
        <p:spPr/>
        <p:txBody>
          <a:bodyPr/>
          <a:lstStyle/>
          <a:p>
            <a:r>
              <a:rPr lang="en-US" dirty="0"/>
              <a:t>Pelvic endometriosis may be (a) Minimal or mild (b) Moderate and (c) Severe or deeply infiltrating endometriosis (DIE)</a:t>
            </a:r>
          </a:p>
          <a:p>
            <a:r>
              <a:rPr lang="en-US" dirty="0"/>
              <a:t>Symptoms </a:t>
            </a:r>
          </a:p>
          <a:p>
            <a:r>
              <a:rPr lang="en-US" dirty="0"/>
              <a:t> About 25% of patients with endometriosis have no symptom, being accidentally discovered either during laparoscopy or laparotomy. </a:t>
            </a:r>
          </a:p>
          <a:p>
            <a:r>
              <a:rPr lang="en-US" dirty="0"/>
              <a:t> Symptoms are not related with extent of lesion. Even when the endometriosis is widespread, there may not be any symptom; conversely, there may be intense symptoms with minimal endometriosis .</a:t>
            </a:r>
          </a:p>
        </p:txBody>
      </p:sp>
    </p:spTree>
    <p:extLst>
      <p:ext uri="{BB962C8B-B14F-4D97-AF65-F5344CB8AC3E}">
        <p14:creationId xmlns:p14="http://schemas.microsoft.com/office/powerpoint/2010/main" val="944776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2990A-B90E-411A-9A32-A6347AD0D0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CF69AF-AE92-49A8-B0C4-D7924FD03CFF}"/>
              </a:ext>
            </a:extLst>
          </p:cNvPr>
          <p:cNvSpPr>
            <a:spLocks noGrp="1"/>
          </p:cNvSpPr>
          <p:nvPr>
            <p:ph idx="1"/>
          </p:nvPr>
        </p:nvSpPr>
        <p:spPr/>
        <p:txBody>
          <a:bodyPr>
            <a:normAutofit/>
          </a:bodyPr>
          <a:lstStyle/>
          <a:p>
            <a:pPr marL="0" indent="0">
              <a:buNone/>
            </a:pPr>
            <a:r>
              <a:rPr lang="en-US" dirty="0"/>
              <a:t>. Lesions penetrating more than 5 mm are responsible for pain, dysmenorrhea, and dyspareunia. </a:t>
            </a:r>
          </a:p>
          <a:p>
            <a:r>
              <a:rPr lang="en-US" dirty="0"/>
              <a:t> Nonpigmented endometriotic lesions compared to the classic pigmented ‘powder burns’ lesions produce more prostaglandin F (PGF) and hence are more painful. </a:t>
            </a:r>
          </a:p>
          <a:p>
            <a:r>
              <a:rPr lang="en-US" dirty="0"/>
              <a:t> The symptoms are mostly related to the site of lesion and its ability to respond to hormones. Midline lesions are more symptom producing.  Degree of pain is not related to the severity of endometriosis.</a:t>
            </a:r>
          </a:p>
          <a:p>
            <a:r>
              <a:rPr lang="en-US" dirty="0"/>
              <a:t> Dysmenorrhea (70%</a:t>
            </a:r>
          </a:p>
        </p:txBody>
      </p:sp>
    </p:spTree>
    <p:extLst>
      <p:ext uri="{BB962C8B-B14F-4D97-AF65-F5344CB8AC3E}">
        <p14:creationId xmlns:p14="http://schemas.microsoft.com/office/powerpoint/2010/main" val="1382677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D959-68DB-44E3-9E10-510B3C3E19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E48655-28BD-4508-AFDB-47A2A817D9B8}"/>
              </a:ext>
            </a:extLst>
          </p:cNvPr>
          <p:cNvSpPr>
            <a:spLocks noGrp="1"/>
          </p:cNvSpPr>
          <p:nvPr>
            <p:ph idx="1"/>
          </p:nvPr>
        </p:nvSpPr>
        <p:spPr/>
        <p:txBody>
          <a:bodyPr>
            <a:normAutofit fontScale="92500" lnSpcReduction="20000"/>
          </a:bodyPr>
          <a:lstStyle/>
          <a:p>
            <a:r>
              <a:rPr lang="en-US" dirty="0"/>
              <a:t>Dysmenorrhea (70%): There is progressively increasing secondary dysmenorrhea . </a:t>
            </a:r>
          </a:p>
          <a:p>
            <a:r>
              <a:rPr lang="en-US" dirty="0"/>
              <a:t>The pain starts a few days prior to menstruation; gets worsened during menstruation and takes time, even after cessation of period, to get relief of pain (co-menstrual dysmenorrhea). Pain usually begins after few years pain-free menses. The site of pain is usually deep seated and on the back or rectum</a:t>
            </a:r>
          </a:p>
          <a:p>
            <a:r>
              <a:rPr lang="en-US" dirty="0"/>
              <a:t>Abnormal menstruation (20%): Menorrhagia is the predominant abnormality. If the ovaries are also involved, </a:t>
            </a:r>
            <a:r>
              <a:rPr lang="en-US" dirty="0" err="1"/>
              <a:t>polymenorrhea</a:t>
            </a:r>
            <a:r>
              <a:rPr lang="en-US" dirty="0"/>
              <a:t> or </a:t>
            </a:r>
            <a:r>
              <a:rPr lang="en-US" dirty="0" err="1"/>
              <a:t>epimenorrhagia</a:t>
            </a:r>
            <a:r>
              <a:rPr lang="en-US" dirty="0"/>
              <a:t> may be pronounced.</a:t>
            </a:r>
          </a:p>
          <a:p>
            <a:r>
              <a:rPr lang="en-US" dirty="0"/>
              <a:t> There may be premenstrual spotting.</a:t>
            </a:r>
          </a:p>
          <a:p>
            <a:r>
              <a:rPr lang="en-US" dirty="0"/>
              <a:t> Infertility (40–60%)</a:t>
            </a:r>
          </a:p>
        </p:txBody>
      </p:sp>
    </p:spTree>
    <p:extLst>
      <p:ext uri="{BB962C8B-B14F-4D97-AF65-F5344CB8AC3E}">
        <p14:creationId xmlns:p14="http://schemas.microsoft.com/office/powerpoint/2010/main" val="2499548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E5251-BCBC-4526-B3A9-84D023FD6B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979876-E5BA-4A01-AB7F-CC08802A72F2}"/>
              </a:ext>
            </a:extLst>
          </p:cNvPr>
          <p:cNvSpPr>
            <a:spLocks noGrp="1"/>
          </p:cNvSpPr>
          <p:nvPr>
            <p:ph idx="1"/>
          </p:nvPr>
        </p:nvSpPr>
        <p:spPr/>
        <p:txBody>
          <a:bodyPr>
            <a:normAutofit/>
          </a:bodyPr>
          <a:lstStyle/>
          <a:p>
            <a:r>
              <a:rPr lang="en-US" dirty="0"/>
              <a:t>Dyspareunia (20–40%): </a:t>
            </a:r>
          </a:p>
          <a:p>
            <a:r>
              <a:rPr lang="en-US" dirty="0"/>
              <a:t>Chronic pelvic pain: The pain varies from pelvic discomfort to lower abdominal pain or backache.</a:t>
            </a:r>
          </a:p>
          <a:p>
            <a:r>
              <a:rPr lang="en-US" dirty="0"/>
              <a:t> The causes of pain is multifactorial.</a:t>
            </a:r>
          </a:p>
          <a:p>
            <a:r>
              <a:rPr lang="en-US" dirty="0"/>
              <a:t> Causes of pain in endometriosis </a:t>
            </a:r>
          </a:p>
          <a:p>
            <a:r>
              <a:rPr lang="en-US" dirty="0"/>
              <a:t> Peritoneal inflammation (PGF, cytokines)  </a:t>
            </a:r>
          </a:p>
          <a:p>
            <a:r>
              <a:rPr lang="en-US" dirty="0"/>
              <a:t>Tissue necrosis </a:t>
            </a:r>
          </a:p>
          <a:p>
            <a:r>
              <a:rPr lang="en-US" dirty="0"/>
              <a:t> Adhesion formation </a:t>
            </a:r>
          </a:p>
        </p:txBody>
      </p:sp>
    </p:spTree>
    <p:extLst>
      <p:ext uri="{BB962C8B-B14F-4D97-AF65-F5344CB8AC3E}">
        <p14:creationId xmlns:p14="http://schemas.microsoft.com/office/powerpoint/2010/main" val="3869279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894E4-9299-49E5-8BAC-39ABF8E138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88E81AF-5BC2-4758-812B-AC3BA2BD4C5A}"/>
              </a:ext>
            </a:extLst>
          </p:cNvPr>
          <p:cNvSpPr>
            <a:spLocks noGrp="1"/>
          </p:cNvSpPr>
          <p:nvPr>
            <p:ph idx="1"/>
          </p:nvPr>
        </p:nvSpPr>
        <p:spPr/>
        <p:txBody>
          <a:bodyPr>
            <a:normAutofit/>
          </a:bodyPr>
          <a:lstStyle/>
          <a:p>
            <a:r>
              <a:rPr lang="en-US" dirty="0"/>
              <a:t> Nerve irritation due to deep penetration  Release of local inflammatory mediators </a:t>
            </a:r>
          </a:p>
          <a:p>
            <a:r>
              <a:rPr lang="en-US" dirty="0"/>
              <a:t> Endometrioma formation </a:t>
            </a:r>
          </a:p>
          <a:p>
            <a:r>
              <a:rPr lang="en-US" dirty="0"/>
              <a:t>The pain aggravates during the period</a:t>
            </a:r>
          </a:p>
          <a:p>
            <a:pPr marL="0" indent="0">
              <a:buNone/>
            </a:pPr>
            <a:endParaRPr lang="en-US" dirty="0"/>
          </a:p>
          <a:p>
            <a:pPr marL="0" indent="0">
              <a:buNone/>
            </a:pPr>
            <a:r>
              <a:rPr lang="en-US" dirty="0"/>
              <a:t>. Abdominal pain: There may be variable degrees of abdominal pain around the periods. Sometimes, the pain may be acute due to rupture of chocolate cyst.</a:t>
            </a:r>
          </a:p>
        </p:txBody>
      </p:sp>
    </p:spTree>
    <p:extLst>
      <p:ext uri="{BB962C8B-B14F-4D97-AF65-F5344CB8AC3E}">
        <p14:creationId xmlns:p14="http://schemas.microsoft.com/office/powerpoint/2010/main" val="3530632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18E59-3B77-449E-A817-14F8F17FA59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225788-198A-4B46-8B9F-7EAA3951AD16}"/>
              </a:ext>
            </a:extLst>
          </p:cNvPr>
          <p:cNvSpPr>
            <a:spLocks noGrp="1"/>
          </p:cNvSpPr>
          <p:nvPr>
            <p:ph idx="1"/>
          </p:nvPr>
        </p:nvSpPr>
        <p:spPr/>
        <p:txBody>
          <a:bodyPr/>
          <a:lstStyle/>
          <a:p>
            <a:r>
              <a:rPr lang="en-US" dirty="0"/>
              <a:t>Other Symptoms </a:t>
            </a:r>
          </a:p>
          <a:p>
            <a:r>
              <a:rPr lang="en-US" dirty="0"/>
              <a:t>The symptoms are related to the organ involved.  </a:t>
            </a:r>
          </a:p>
          <a:p>
            <a:r>
              <a:rPr lang="en-US" dirty="0"/>
              <a:t>Urinary—frequency, dysuria, back pain or even hematuria.</a:t>
            </a:r>
          </a:p>
          <a:p>
            <a:r>
              <a:rPr lang="en-US" dirty="0"/>
              <a:t>  Sigmoid colon and rectum—painful defecation (</a:t>
            </a:r>
            <a:r>
              <a:rPr lang="en-US" dirty="0" err="1"/>
              <a:t>dyschezia</a:t>
            </a:r>
            <a:r>
              <a:rPr lang="en-US" dirty="0"/>
              <a:t>), diarrhea, constipation, rectal bleeding or even melena. </a:t>
            </a:r>
          </a:p>
          <a:p>
            <a:r>
              <a:rPr lang="en-US" dirty="0"/>
              <a:t> Chronic fatigue, perimenstrual symptoms (bowel, bladder). </a:t>
            </a:r>
          </a:p>
          <a:p>
            <a:r>
              <a:rPr lang="en-US" dirty="0"/>
              <a:t> Hemoptysis (rarely), catamenial chest pain. </a:t>
            </a:r>
          </a:p>
          <a:p>
            <a:r>
              <a:rPr lang="en-US" dirty="0"/>
              <a:t> Surgical scars—cyclical pain and bleeding</a:t>
            </a:r>
          </a:p>
        </p:txBody>
      </p:sp>
    </p:spTree>
    <p:extLst>
      <p:ext uri="{BB962C8B-B14F-4D97-AF65-F5344CB8AC3E}">
        <p14:creationId xmlns:p14="http://schemas.microsoft.com/office/powerpoint/2010/main" val="1478173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66966-2F11-4756-90FD-133FC4C5A80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C66304-20B9-4612-A157-DE748F7319B6}"/>
              </a:ext>
            </a:extLst>
          </p:cNvPr>
          <p:cNvSpPr>
            <a:spLocks noGrp="1"/>
          </p:cNvSpPr>
          <p:nvPr>
            <p:ph idx="1"/>
          </p:nvPr>
        </p:nvSpPr>
        <p:spPr/>
        <p:txBody>
          <a:bodyPr>
            <a:normAutofit/>
          </a:bodyPr>
          <a:lstStyle/>
          <a:p>
            <a:r>
              <a:rPr lang="en-US" dirty="0"/>
              <a:t>Abdominal examination: </a:t>
            </a:r>
          </a:p>
          <a:p>
            <a:r>
              <a:rPr lang="en-US" dirty="0"/>
              <a:t>Abdominal palpation may not reveal any abnormality</a:t>
            </a:r>
          </a:p>
          <a:p>
            <a:r>
              <a:rPr lang="en-US" dirty="0"/>
              <a:t> Pelvic examination: Bimanual examination may not reveal any pathology. The expected positive findings are—pelvic tenderness,</a:t>
            </a:r>
          </a:p>
          <a:p>
            <a:r>
              <a:rPr lang="en-US" dirty="0"/>
              <a:t>nodules in the pouch of Douglas, nodular feel of the uterosacral ligaments, fixed retroverted uterus or unilateral or bilateral adnexal mass of varying size.</a:t>
            </a:r>
          </a:p>
          <a:p>
            <a:r>
              <a:rPr lang="en-US" dirty="0"/>
              <a:t>Speculum examination may reveal bluish spots in the posterior fornix .</a:t>
            </a:r>
          </a:p>
        </p:txBody>
      </p:sp>
    </p:spTree>
    <p:extLst>
      <p:ext uri="{BB962C8B-B14F-4D97-AF65-F5344CB8AC3E}">
        <p14:creationId xmlns:p14="http://schemas.microsoft.com/office/powerpoint/2010/main" val="195374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BADAF-7666-47D3-81DE-AEA3772073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D32B7B9-16E6-441F-A5E1-EB04F97D01D5}"/>
              </a:ext>
            </a:extLst>
          </p:cNvPr>
          <p:cNvSpPr>
            <a:spLocks noGrp="1"/>
          </p:cNvSpPr>
          <p:nvPr>
            <p:ph idx="1"/>
          </p:nvPr>
        </p:nvSpPr>
        <p:spPr/>
        <p:txBody>
          <a:bodyPr>
            <a:normAutofit/>
          </a:bodyPr>
          <a:lstStyle/>
          <a:p>
            <a:r>
              <a:rPr lang="en-US" dirty="0"/>
              <a:t>DEFINITION Presence of functioning endometrium (glands and stroma) in sites other than uterine mucosa is called endometriosis</a:t>
            </a:r>
          </a:p>
          <a:p>
            <a:r>
              <a:rPr lang="en-US" dirty="0"/>
              <a:t>These ectopic endometrial tissues may be found in the myometrium when it is called endometriosis interna or adenomyosis.</a:t>
            </a:r>
          </a:p>
          <a:p>
            <a:r>
              <a:rPr lang="en-US" dirty="0"/>
              <a:t> Cyclic hormones stimulate growth but continuous hormones suppress it</a:t>
            </a:r>
          </a:p>
        </p:txBody>
      </p:sp>
    </p:spTree>
    <p:extLst>
      <p:ext uri="{BB962C8B-B14F-4D97-AF65-F5344CB8AC3E}">
        <p14:creationId xmlns:p14="http://schemas.microsoft.com/office/powerpoint/2010/main" val="1078155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A6FCC-ACF9-4DE1-92A9-00ED381D0AE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5754D8D-4D39-4FF1-90FD-5B6160D5EA13}"/>
              </a:ext>
            </a:extLst>
          </p:cNvPr>
          <p:cNvSpPr>
            <a:spLocks noGrp="1"/>
          </p:cNvSpPr>
          <p:nvPr>
            <p:ph idx="1"/>
          </p:nvPr>
        </p:nvSpPr>
        <p:spPr/>
        <p:txBody>
          <a:bodyPr/>
          <a:lstStyle/>
          <a:p>
            <a:r>
              <a:rPr lang="en-US" dirty="0"/>
              <a:t>DIAGNOSIS </a:t>
            </a:r>
          </a:p>
          <a:p>
            <a:r>
              <a:rPr lang="en-US" dirty="0"/>
              <a:t>Clinical Diagnosis It is made often by the classic symptoms of progressively increasing secondary dysmenorrhea, dyspareunia, and infertility. This is corroborated by the pelvic findings.</a:t>
            </a:r>
          </a:p>
          <a:p>
            <a:r>
              <a:rPr lang="en-US" dirty="0"/>
              <a:t>Serum marker: Cancer antigen (CA) 125—a moderate elevation of serum CA 125 is noticed in patients with severe endometriosis. It is not specific for endometriosis, as it is significantly raised in epithelial ovarian carcinoma . However, it is helpful to assess the therapeutic response and in follow-up of cases and to detect any recurrence after therapy</a:t>
            </a:r>
          </a:p>
        </p:txBody>
      </p:sp>
    </p:spTree>
    <p:extLst>
      <p:ext uri="{BB962C8B-B14F-4D97-AF65-F5344CB8AC3E}">
        <p14:creationId xmlns:p14="http://schemas.microsoft.com/office/powerpoint/2010/main" val="2547520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8BB65-7A17-40A0-B3B1-1A51E42039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692F51B-2AF7-4B7D-883A-084B503DED00}"/>
              </a:ext>
            </a:extLst>
          </p:cNvPr>
          <p:cNvSpPr>
            <a:spLocks noGrp="1"/>
          </p:cNvSpPr>
          <p:nvPr>
            <p:ph idx="1"/>
          </p:nvPr>
        </p:nvSpPr>
        <p:spPr/>
        <p:txBody>
          <a:bodyPr>
            <a:normAutofit/>
          </a:bodyPr>
          <a:lstStyle/>
          <a:p>
            <a:r>
              <a:rPr lang="en-US" dirty="0"/>
              <a:t>Imaging</a:t>
            </a:r>
          </a:p>
          <a:p>
            <a:r>
              <a:rPr lang="en-US" dirty="0"/>
              <a:t> Ultrasonography: It is not much helpful to the diagnosis. Transvaginal scan (TVS) can detect ovarian endometrioma.</a:t>
            </a:r>
          </a:p>
          <a:p>
            <a:r>
              <a:rPr lang="en-US" dirty="0"/>
              <a:t> Magnetic Resonance Imaging (MRI): It is a diagnostic tool. </a:t>
            </a:r>
          </a:p>
          <a:p>
            <a:r>
              <a:rPr lang="en-US" dirty="0"/>
              <a:t>. Computed tomography (CT): It is better compared to ultrasonography in the diagnosis. </a:t>
            </a:r>
          </a:p>
          <a:p>
            <a:r>
              <a:rPr lang="en-US" dirty="0"/>
              <a:t>. Laparoscopy: It is the gold standard </a:t>
            </a:r>
          </a:p>
        </p:txBody>
      </p:sp>
    </p:spTree>
    <p:extLst>
      <p:ext uri="{BB962C8B-B14F-4D97-AF65-F5344CB8AC3E}">
        <p14:creationId xmlns:p14="http://schemas.microsoft.com/office/powerpoint/2010/main" val="1078826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217CC-B68C-4F9B-BAA9-E90FA1AE76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81ACAE9-488C-40BB-94F8-3C460EFE9F18}"/>
              </a:ext>
            </a:extLst>
          </p:cNvPr>
          <p:cNvSpPr>
            <a:spLocks noGrp="1"/>
          </p:cNvSpPr>
          <p:nvPr>
            <p:ph idx="1"/>
          </p:nvPr>
        </p:nvSpPr>
        <p:spPr/>
        <p:txBody>
          <a:bodyPr/>
          <a:lstStyle/>
          <a:p>
            <a:r>
              <a:rPr lang="en-US" dirty="0"/>
              <a:t>Other benefits of laparoscopy are:</a:t>
            </a:r>
          </a:p>
          <a:p>
            <a:r>
              <a:rPr lang="en-US" dirty="0"/>
              <a:t>  Assessment of the lesion with site, size, and extent </a:t>
            </a:r>
          </a:p>
          <a:p>
            <a:r>
              <a:rPr lang="en-US" dirty="0"/>
              <a:t> Biopsy can be taken at the same time  </a:t>
            </a:r>
          </a:p>
          <a:p>
            <a:r>
              <a:rPr lang="en-US" dirty="0"/>
              <a:t>Staging  can be done </a:t>
            </a:r>
          </a:p>
          <a:p>
            <a:r>
              <a:rPr lang="en-US" dirty="0"/>
              <a:t> Extent of adhesions could be recorded  Opportunity to do laparoscopic surgery if needed.</a:t>
            </a:r>
          </a:p>
          <a:p>
            <a:r>
              <a:rPr lang="en-US" dirty="0"/>
              <a:t> The classic lesion of pelvic endometriosis is described as ‘powder burns’ or ‘match stick’ spots on the peritoneum of the pouch of Douglas .</a:t>
            </a:r>
          </a:p>
        </p:txBody>
      </p:sp>
    </p:spTree>
    <p:extLst>
      <p:ext uri="{BB962C8B-B14F-4D97-AF65-F5344CB8AC3E}">
        <p14:creationId xmlns:p14="http://schemas.microsoft.com/office/powerpoint/2010/main" val="2495463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09C31-CD10-40E0-B137-1E546F49F7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2A24EB-5CF5-4E4C-A056-79349F9AE555}"/>
              </a:ext>
            </a:extLst>
          </p:cNvPr>
          <p:cNvSpPr>
            <a:spLocks noGrp="1"/>
          </p:cNvSpPr>
          <p:nvPr>
            <p:ph idx="1"/>
          </p:nvPr>
        </p:nvSpPr>
        <p:spPr/>
        <p:txBody>
          <a:bodyPr/>
          <a:lstStyle/>
          <a:p>
            <a:r>
              <a:rPr lang="en-US" dirty="0"/>
              <a:t>COMPLICATIONS OF ENDOMETRIOSIS</a:t>
            </a:r>
          </a:p>
          <a:p>
            <a:r>
              <a:rPr lang="en-US" dirty="0"/>
              <a:t>  Endocrinopathy—this may be responsible for infertility </a:t>
            </a:r>
          </a:p>
          <a:p>
            <a:r>
              <a:rPr lang="en-US" dirty="0"/>
              <a:t>.  Rupture of chocolate cyst. </a:t>
            </a:r>
          </a:p>
          <a:p>
            <a:r>
              <a:rPr lang="en-US" dirty="0"/>
              <a:t> Infection of chocolate cyst. </a:t>
            </a:r>
          </a:p>
          <a:p>
            <a:r>
              <a:rPr lang="en-US" dirty="0"/>
              <a:t> Obstructive features: – Intestinal obstruction – Ureteral obstruction  hydroureter  hydronephrosis  renal infection.</a:t>
            </a:r>
          </a:p>
          <a:p>
            <a:r>
              <a:rPr lang="en-US" dirty="0"/>
              <a:t>  Malignancy is rare,</a:t>
            </a:r>
          </a:p>
        </p:txBody>
      </p:sp>
    </p:spTree>
    <p:extLst>
      <p:ext uri="{BB962C8B-B14F-4D97-AF65-F5344CB8AC3E}">
        <p14:creationId xmlns:p14="http://schemas.microsoft.com/office/powerpoint/2010/main" val="2120494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8DB56-84E4-449C-8905-75F7F8FB28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133946E-7620-467C-88A5-0D160D650001}"/>
              </a:ext>
            </a:extLst>
          </p:cNvPr>
          <p:cNvSpPr>
            <a:spLocks noGrp="1"/>
          </p:cNvSpPr>
          <p:nvPr>
            <p:ph idx="1"/>
          </p:nvPr>
        </p:nvSpPr>
        <p:spPr/>
        <p:txBody>
          <a:bodyPr/>
          <a:lstStyle/>
          <a:p>
            <a:r>
              <a:rPr lang="en-US" dirty="0"/>
              <a:t>TREATMENT OPTIONS FOR PELVIC ENDOMETRIOSIS </a:t>
            </a:r>
          </a:p>
          <a:p>
            <a:r>
              <a:rPr lang="en-US" dirty="0"/>
              <a:t> Expectant management (observation only)</a:t>
            </a:r>
          </a:p>
          <a:p>
            <a:r>
              <a:rPr lang="en-US" dirty="0"/>
              <a:t>  Medical therapy:  Hormones </a:t>
            </a:r>
          </a:p>
          <a:p>
            <a:r>
              <a:rPr lang="en-US" dirty="0"/>
              <a:t> Others </a:t>
            </a:r>
          </a:p>
          <a:p>
            <a:r>
              <a:rPr lang="en-US" dirty="0"/>
              <a:t> Surgery:  Conservative               Definitive </a:t>
            </a:r>
          </a:p>
          <a:p>
            <a:r>
              <a:rPr lang="en-US" dirty="0"/>
              <a:t> Combined therapy:  Medical and surgical.</a:t>
            </a:r>
          </a:p>
        </p:txBody>
      </p:sp>
    </p:spTree>
    <p:extLst>
      <p:ext uri="{BB962C8B-B14F-4D97-AF65-F5344CB8AC3E}">
        <p14:creationId xmlns:p14="http://schemas.microsoft.com/office/powerpoint/2010/main" val="3002967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21020-5051-4AC8-B8E4-C74A31E729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B793CD0-54F5-4D6B-A0AE-755AFA775D0F}"/>
              </a:ext>
            </a:extLst>
          </p:cNvPr>
          <p:cNvSpPr>
            <a:spLocks noGrp="1"/>
          </p:cNvSpPr>
          <p:nvPr>
            <p:ph idx="1"/>
          </p:nvPr>
        </p:nvSpPr>
        <p:spPr/>
        <p:txBody>
          <a:bodyPr/>
          <a:lstStyle/>
          <a:p>
            <a:r>
              <a:rPr lang="en-US" dirty="0"/>
              <a:t>Hormonal Treatment</a:t>
            </a:r>
          </a:p>
          <a:p>
            <a:r>
              <a:rPr lang="en-US" dirty="0"/>
              <a:t> The aim of the hormonal treatment is to induce atrophy of the endometriotic implants. </a:t>
            </a:r>
          </a:p>
          <a:p>
            <a:r>
              <a:rPr lang="en-US" dirty="0"/>
              <a:t>. The mechanism of endometrial atrophy is either by producing ‘pseudopregnancy’ (combined oral pills) or </a:t>
            </a:r>
          </a:p>
          <a:p>
            <a:r>
              <a:rPr lang="en-US" dirty="0"/>
              <a:t>by ‘</a:t>
            </a:r>
            <a:r>
              <a:rPr lang="en-US" dirty="0" err="1"/>
              <a:t>pseudomenopause</a:t>
            </a:r>
            <a:r>
              <a:rPr lang="en-US" dirty="0"/>
              <a:t>’ (danazol) or</a:t>
            </a:r>
          </a:p>
          <a:p>
            <a:r>
              <a:rPr lang="en-US" dirty="0"/>
              <a:t> by ‘medical oophorectomy’ (GnRH agonists). The hormonal use is gratifying in superficial peritoneal implants and endometriomas of less than 1 cm.</a:t>
            </a:r>
          </a:p>
        </p:txBody>
      </p:sp>
    </p:spTree>
    <p:extLst>
      <p:ext uri="{BB962C8B-B14F-4D97-AF65-F5344CB8AC3E}">
        <p14:creationId xmlns:p14="http://schemas.microsoft.com/office/powerpoint/2010/main" val="1529168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D539-70F5-43B9-926D-84181D710E3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AED5FC4-511E-4704-A622-B44F009BFBB0}"/>
              </a:ext>
            </a:extLst>
          </p:cNvPr>
          <p:cNvSpPr>
            <a:spLocks noGrp="1"/>
          </p:cNvSpPr>
          <p:nvPr>
            <p:ph idx="1"/>
          </p:nvPr>
        </p:nvSpPr>
        <p:spPr/>
        <p:txBody>
          <a:bodyPr/>
          <a:lstStyle/>
          <a:p>
            <a:r>
              <a:rPr lang="en-US" dirty="0"/>
              <a:t>The drugs used are </a:t>
            </a:r>
          </a:p>
          <a:p>
            <a:r>
              <a:rPr lang="en-US" dirty="0"/>
              <a:t>combined estrogen and progestogen (oral pill),</a:t>
            </a:r>
          </a:p>
          <a:p>
            <a:r>
              <a:rPr lang="en-US" dirty="0"/>
              <a:t> progestogens,</a:t>
            </a:r>
          </a:p>
          <a:p>
            <a:r>
              <a:rPr lang="en-US" dirty="0"/>
              <a:t> danazol, and </a:t>
            </a:r>
          </a:p>
          <a:p>
            <a:r>
              <a:rPr lang="en-US" dirty="0"/>
              <a:t>GnRH analogs.</a:t>
            </a:r>
          </a:p>
          <a:p>
            <a:r>
              <a:rPr lang="en-US" dirty="0"/>
              <a:t> All the drugs are used continuously to produce amenorrhea and as such individualization of the dose is required.</a:t>
            </a:r>
          </a:p>
        </p:txBody>
      </p:sp>
    </p:spTree>
    <p:extLst>
      <p:ext uri="{BB962C8B-B14F-4D97-AF65-F5344CB8AC3E}">
        <p14:creationId xmlns:p14="http://schemas.microsoft.com/office/powerpoint/2010/main" val="759074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1AF5D-FACA-2287-716C-84E258678F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EE8A875-A35C-5B3D-6F58-0A69EBD669CE}"/>
              </a:ext>
            </a:extLst>
          </p:cNvPr>
          <p:cNvSpPr>
            <a:spLocks noGrp="1"/>
          </p:cNvSpPr>
          <p:nvPr>
            <p:ph idx="1"/>
          </p:nvPr>
        </p:nvSpPr>
        <p:spPr/>
        <p:txBody>
          <a:bodyPr/>
          <a:lstStyle/>
          <a:p>
            <a:r>
              <a:rPr lang="en-US" dirty="0"/>
              <a:t>Conservative Surgery </a:t>
            </a:r>
          </a:p>
          <a:p>
            <a:r>
              <a:rPr lang="en-US" dirty="0"/>
              <a:t>Conservative surgery is planned to destroy the endometriotic lesions in an attempt to improve the symptoms (pain, subfertility) and at the same time to preserve the reproductive function.</a:t>
            </a:r>
          </a:p>
          <a:p>
            <a:r>
              <a:rPr lang="en-US" dirty="0"/>
              <a:t>Laparoscopy: It is commonly done to destroy endo - </a:t>
            </a:r>
            <a:r>
              <a:rPr lang="en-US" dirty="0" err="1"/>
              <a:t>metriotic</a:t>
            </a:r>
            <a:r>
              <a:rPr lang="en-US" dirty="0"/>
              <a:t> lesions by excision or ablation by </a:t>
            </a:r>
            <a:r>
              <a:rPr lang="en-US" dirty="0" err="1"/>
              <a:t>electrodiatherapy</a:t>
            </a:r>
            <a:r>
              <a:rPr lang="en-US" dirty="0"/>
              <a:t> or by laser vaporization.</a:t>
            </a:r>
          </a:p>
          <a:p>
            <a:r>
              <a:rPr lang="en-US" dirty="0"/>
              <a:t> Conservative surgical treatment in minimal to mild endometriosis (ablation plus </a:t>
            </a:r>
            <a:r>
              <a:rPr lang="en-US" dirty="0" err="1"/>
              <a:t>adhesiolysis</a:t>
            </a:r>
            <a:r>
              <a:rPr lang="en-US" dirty="0"/>
              <a:t>) improves the fertility outcome.</a:t>
            </a:r>
          </a:p>
        </p:txBody>
      </p:sp>
    </p:spTree>
    <p:extLst>
      <p:ext uri="{BB962C8B-B14F-4D97-AF65-F5344CB8AC3E}">
        <p14:creationId xmlns:p14="http://schemas.microsoft.com/office/powerpoint/2010/main" val="3840709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B80D9-D38B-0668-5BDD-E32115A58D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B6AE0D-DF64-F089-5276-127C620AA5CE}"/>
              </a:ext>
            </a:extLst>
          </p:cNvPr>
          <p:cNvSpPr>
            <a:spLocks noGrp="1"/>
          </p:cNvSpPr>
          <p:nvPr>
            <p:ph idx="1"/>
          </p:nvPr>
        </p:nvSpPr>
        <p:spPr/>
        <p:txBody>
          <a:bodyPr/>
          <a:lstStyle/>
          <a:p>
            <a:r>
              <a:rPr lang="en-US" dirty="0"/>
              <a:t>Results </a:t>
            </a:r>
          </a:p>
          <a:p>
            <a:r>
              <a:rPr lang="en-US" dirty="0"/>
              <a:t>Laparoscopic cystectomy is effective in relieving pain in about 74% cases of mild to moderate disease. Pregnancy rate is observed in about 60% cases with moderate and 35% cases with severe disease. </a:t>
            </a:r>
          </a:p>
          <a:p>
            <a:r>
              <a:rPr lang="en-US" dirty="0"/>
              <a:t>Definitive surgery means hysterectomy with bilateral </a:t>
            </a:r>
            <a:r>
              <a:rPr lang="en-US" dirty="0" err="1"/>
              <a:t>salpingo</a:t>
            </a:r>
            <a:r>
              <a:rPr lang="en-US" dirty="0"/>
              <a:t>-oophorectomy along with resection of the endometrial tissues as complete as possible</a:t>
            </a:r>
          </a:p>
        </p:txBody>
      </p:sp>
    </p:spTree>
    <p:extLst>
      <p:ext uri="{BB962C8B-B14F-4D97-AF65-F5344CB8AC3E}">
        <p14:creationId xmlns:p14="http://schemas.microsoft.com/office/powerpoint/2010/main" val="3553975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271EA-20F7-FE1F-665B-2541E3C7F1A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8101D37-8761-FF64-8445-E7D8E2206BB1}"/>
              </a:ext>
            </a:extLst>
          </p:cNvPr>
          <p:cNvSpPr>
            <a:spLocks noGrp="1"/>
          </p:cNvSpPr>
          <p:nvPr>
            <p:ph idx="1"/>
          </p:nvPr>
        </p:nvSpPr>
        <p:spPr/>
        <p:txBody>
          <a:bodyPr/>
          <a:lstStyle/>
          <a:p>
            <a:r>
              <a:rPr lang="en-US" dirty="0"/>
              <a:t>ENDOMETRIOSIS AT SPECIAL SITES </a:t>
            </a:r>
          </a:p>
          <a:p>
            <a:r>
              <a:rPr lang="en-US" dirty="0"/>
              <a:t> Abdominal scar </a:t>
            </a:r>
          </a:p>
          <a:p>
            <a:r>
              <a:rPr lang="en-US" dirty="0"/>
              <a:t> Umbilicus  </a:t>
            </a:r>
          </a:p>
          <a:p>
            <a:r>
              <a:rPr lang="en-US" dirty="0"/>
              <a:t>Bladder and ureter  </a:t>
            </a:r>
          </a:p>
          <a:p>
            <a:r>
              <a:rPr lang="en-US" dirty="0"/>
              <a:t>Gut  </a:t>
            </a:r>
          </a:p>
          <a:p>
            <a:r>
              <a:rPr lang="en-US" dirty="0"/>
              <a:t>Cervix and vagina  </a:t>
            </a:r>
          </a:p>
          <a:p>
            <a:r>
              <a:rPr lang="en-US" dirty="0"/>
              <a:t>Lung</a:t>
            </a:r>
          </a:p>
        </p:txBody>
      </p:sp>
    </p:spTree>
    <p:extLst>
      <p:ext uri="{BB962C8B-B14F-4D97-AF65-F5344CB8AC3E}">
        <p14:creationId xmlns:p14="http://schemas.microsoft.com/office/powerpoint/2010/main" val="3079967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B779-2E42-4DB0-8C08-1069B23F23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60D42A-E4C5-475B-9415-42CC16612CBA}"/>
              </a:ext>
            </a:extLst>
          </p:cNvPr>
          <p:cNvSpPr>
            <a:spLocks noGrp="1"/>
          </p:cNvSpPr>
          <p:nvPr>
            <p:ph idx="1"/>
          </p:nvPr>
        </p:nvSpPr>
        <p:spPr/>
        <p:txBody>
          <a:bodyPr/>
          <a:lstStyle/>
          <a:p>
            <a:r>
              <a:rPr lang="en-US" dirty="0"/>
              <a:t>PREVALENCE</a:t>
            </a:r>
          </a:p>
          <a:p>
            <a:r>
              <a:rPr lang="en-US" dirty="0"/>
              <a:t> During the last couple of decades, the prevalence of endometriosis has been increasing both in terms of real and apparent.</a:t>
            </a:r>
          </a:p>
          <a:p>
            <a:r>
              <a:rPr lang="en-US" dirty="0"/>
              <a:t> The real one is due to delayed marriage, postponement of first conception and adoption of small family norm. </a:t>
            </a:r>
          </a:p>
          <a:p>
            <a:r>
              <a:rPr lang="en-US" dirty="0"/>
              <a:t>The apparent one is due to increased use of diagnostic laparoscopy as well as </a:t>
            </a:r>
            <a:r>
              <a:rPr lang="en-US" dirty="0" err="1"/>
              <a:t>hightened</a:t>
            </a:r>
            <a:r>
              <a:rPr lang="en-US" dirty="0"/>
              <a:t> awareness of this disease complex amongst the gynecologists</a:t>
            </a:r>
          </a:p>
        </p:txBody>
      </p:sp>
    </p:spTree>
    <p:extLst>
      <p:ext uri="{BB962C8B-B14F-4D97-AF65-F5344CB8AC3E}">
        <p14:creationId xmlns:p14="http://schemas.microsoft.com/office/powerpoint/2010/main" val="1729407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ED0DE-18C9-BB8D-3081-671B740F5F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0127A6-4FE4-41DF-8030-C40E99ED802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10954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DAABE-E8CD-4487-98D8-797E306C8A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B50ACE-6A46-4D49-9D5C-04E037D783D4}"/>
              </a:ext>
            </a:extLst>
          </p:cNvPr>
          <p:cNvSpPr>
            <a:spLocks noGrp="1"/>
          </p:cNvSpPr>
          <p:nvPr>
            <p:ph idx="1"/>
          </p:nvPr>
        </p:nvSpPr>
        <p:spPr/>
        <p:txBody>
          <a:bodyPr/>
          <a:lstStyle/>
          <a:p>
            <a:r>
              <a:rPr lang="en-US" dirty="0"/>
              <a:t>The prevalence is about 10%.</a:t>
            </a:r>
          </a:p>
          <a:p>
            <a:r>
              <a:rPr lang="en-US" dirty="0"/>
              <a:t> However, prevalence is high amongst the infertile women (30–40%) as based on diagnostic laparoscopy and laparotomy. </a:t>
            </a:r>
          </a:p>
          <a:p>
            <a:r>
              <a:rPr lang="en-US" dirty="0"/>
              <a:t>SITES </a:t>
            </a:r>
          </a:p>
          <a:p>
            <a:pPr marL="0" indent="0">
              <a:buNone/>
            </a:pPr>
            <a:r>
              <a:rPr lang="en-US" dirty="0"/>
              <a:t>   Abdominal                 Extra-abdominal                      Remote </a:t>
            </a:r>
          </a:p>
          <a:p>
            <a:pPr marL="0" indent="0">
              <a:buNone/>
            </a:pPr>
            <a:r>
              <a:rPr lang="en-US" dirty="0"/>
              <a:t>Abdominal --It can occur at any site but is usually confined to the abdominal structures below the level of umbilicus.</a:t>
            </a:r>
          </a:p>
        </p:txBody>
      </p:sp>
    </p:spTree>
    <p:extLst>
      <p:ext uri="{BB962C8B-B14F-4D97-AF65-F5344CB8AC3E}">
        <p14:creationId xmlns:p14="http://schemas.microsoft.com/office/powerpoint/2010/main" val="170630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7EC7B-B3E7-4033-8B7A-1ADE2A23DF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4EB05A-BBC8-485B-8FF4-FF71DC55EB56}"/>
              </a:ext>
            </a:extLst>
          </p:cNvPr>
          <p:cNvSpPr>
            <a:spLocks noGrp="1"/>
          </p:cNvSpPr>
          <p:nvPr>
            <p:ph idx="1"/>
          </p:nvPr>
        </p:nvSpPr>
        <p:spPr/>
        <p:txBody>
          <a:bodyPr>
            <a:normAutofit lnSpcReduction="10000"/>
          </a:bodyPr>
          <a:lstStyle/>
          <a:p>
            <a:r>
              <a:rPr lang="en-US" dirty="0"/>
              <a:t>Extra-abdominal </a:t>
            </a:r>
          </a:p>
          <a:p>
            <a:r>
              <a:rPr lang="en-US" dirty="0"/>
              <a:t>The common sites are </a:t>
            </a:r>
          </a:p>
          <a:p>
            <a:r>
              <a:rPr lang="en-US" dirty="0"/>
              <a:t>abdominal scar of hysterotomy,</a:t>
            </a:r>
          </a:p>
          <a:p>
            <a:r>
              <a:rPr lang="en-US" dirty="0"/>
              <a:t> cesarean section, </a:t>
            </a:r>
          </a:p>
          <a:p>
            <a:r>
              <a:rPr lang="en-US" dirty="0"/>
              <a:t>tubectomy and myomectomy,</a:t>
            </a:r>
          </a:p>
          <a:p>
            <a:r>
              <a:rPr lang="en-US" dirty="0"/>
              <a:t> umbilicus, </a:t>
            </a:r>
          </a:p>
          <a:p>
            <a:r>
              <a:rPr lang="en-US" dirty="0"/>
              <a:t>episiotomy scar, </a:t>
            </a:r>
          </a:p>
          <a:p>
            <a:r>
              <a:rPr lang="en-US" dirty="0"/>
              <a:t>vagina and </a:t>
            </a:r>
          </a:p>
          <a:p>
            <a:r>
              <a:rPr lang="en-US" dirty="0"/>
              <a:t>cervix</a:t>
            </a:r>
          </a:p>
        </p:txBody>
      </p:sp>
    </p:spTree>
    <p:extLst>
      <p:ext uri="{BB962C8B-B14F-4D97-AF65-F5344CB8AC3E}">
        <p14:creationId xmlns:p14="http://schemas.microsoft.com/office/powerpoint/2010/main" val="1504538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4023E-1D37-45D1-B083-D2404F17B4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F4ECEC-4A48-48E3-AB54-B607ABF62BC6}"/>
              </a:ext>
            </a:extLst>
          </p:cNvPr>
          <p:cNvSpPr>
            <a:spLocks noGrp="1"/>
          </p:cNvSpPr>
          <p:nvPr>
            <p:ph idx="1"/>
          </p:nvPr>
        </p:nvSpPr>
        <p:spPr/>
        <p:txBody>
          <a:bodyPr/>
          <a:lstStyle/>
          <a:p>
            <a:r>
              <a:rPr lang="en-US" dirty="0"/>
              <a:t>Common sites---ovaries </a:t>
            </a:r>
          </a:p>
          <a:p>
            <a:r>
              <a:rPr lang="en-US" dirty="0"/>
              <a:t> Pelvic peritoneum </a:t>
            </a:r>
          </a:p>
          <a:p>
            <a:r>
              <a:rPr lang="en-US" dirty="0"/>
              <a:t> Pouch of Douglas  </a:t>
            </a:r>
          </a:p>
          <a:p>
            <a:r>
              <a:rPr lang="en-US" dirty="0"/>
              <a:t>Uterosacral ligaments  </a:t>
            </a:r>
          </a:p>
          <a:p>
            <a:r>
              <a:rPr lang="en-US" dirty="0"/>
              <a:t>Rectovaginal septum  </a:t>
            </a:r>
          </a:p>
          <a:p>
            <a:r>
              <a:rPr lang="en-US" dirty="0"/>
              <a:t>Sigmoid colon </a:t>
            </a:r>
          </a:p>
          <a:p>
            <a:r>
              <a:rPr lang="en-US" dirty="0"/>
              <a:t> Appendix </a:t>
            </a:r>
          </a:p>
          <a:p>
            <a:r>
              <a:rPr lang="en-US" dirty="0"/>
              <a:t> </a:t>
            </a:r>
            <a:r>
              <a:rPr lang="en-US"/>
              <a:t>Pelvic lymph nodes </a:t>
            </a:r>
            <a:endParaRPr lang="en-US" dirty="0"/>
          </a:p>
        </p:txBody>
      </p:sp>
    </p:spTree>
    <p:extLst>
      <p:ext uri="{BB962C8B-B14F-4D97-AF65-F5344CB8AC3E}">
        <p14:creationId xmlns:p14="http://schemas.microsoft.com/office/powerpoint/2010/main" val="861199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17986-C395-47C1-B2E1-445C209CA814}"/>
              </a:ext>
            </a:extLst>
          </p:cNvPr>
          <p:cNvSpPr>
            <a:spLocks noGrp="1"/>
          </p:cNvSpPr>
          <p:nvPr>
            <p:ph type="title"/>
          </p:nvPr>
        </p:nvSpPr>
        <p:spPr/>
        <p:txBody>
          <a:bodyPr/>
          <a:lstStyle/>
          <a:p>
            <a:r>
              <a:rPr lang="en-US" dirty="0"/>
              <a:t>Rare and remote sites</a:t>
            </a:r>
          </a:p>
        </p:txBody>
      </p:sp>
      <p:sp>
        <p:nvSpPr>
          <p:cNvPr id="3" name="Content Placeholder 2">
            <a:extLst>
              <a:ext uri="{FF2B5EF4-FFF2-40B4-BE49-F238E27FC236}">
                <a16:creationId xmlns:a16="http://schemas.microsoft.com/office/drawing/2014/main" id="{B20FF546-085E-4482-8AAE-60DCAFA24C03}"/>
              </a:ext>
            </a:extLst>
          </p:cNvPr>
          <p:cNvSpPr>
            <a:spLocks noGrp="1"/>
          </p:cNvSpPr>
          <p:nvPr>
            <p:ph idx="1"/>
          </p:nvPr>
        </p:nvSpPr>
        <p:spPr/>
        <p:txBody>
          <a:bodyPr>
            <a:normAutofit lnSpcReduction="10000"/>
          </a:bodyPr>
          <a:lstStyle/>
          <a:p>
            <a:r>
              <a:rPr lang="en-US" dirty="0"/>
              <a:t> Umbilicus </a:t>
            </a:r>
          </a:p>
          <a:p>
            <a:r>
              <a:rPr lang="en-US" dirty="0"/>
              <a:t> Abdominal scar </a:t>
            </a:r>
          </a:p>
          <a:p>
            <a:r>
              <a:rPr lang="en-US" dirty="0"/>
              <a:t> Episiotomy scar </a:t>
            </a:r>
          </a:p>
          <a:p>
            <a:r>
              <a:rPr lang="en-US" dirty="0"/>
              <a:t> Lungs </a:t>
            </a:r>
          </a:p>
          <a:p>
            <a:r>
              <a:rPr lang="en-US" dirty="0"/>
              <a:t> Pleura  </a:t>
            </a:r>
          </a:p>
          <a:p>
            <a:r>
              <a:rPr lang="en-US" dirty="0"/>
              <a:t>Ureter  </a:t>
            </a:r>
          </a:p>
          <a:p>
            <a:r>
              <a:rPr lang="en-US" dirty="0"/>
              <a:t>Kidney </a:t>
            </a:r>
          </a:p>
          <a:p>
            <a:r>
              <a:rPr lang="en-US" dirty="0"/>
              <a:t> Arms  </a:t>
            </a:r>
          </a:p>
          <a:p>
            <a:r>
              <a:rPr lang="en-US" dirty="0"/>
              <a:t>Legs </a:t>
            </a:r>
          </a:p>
        </p:txBody>
      </p:sp>
    </p:spTree>
    <p:extLst>
      <p:ext uri="{BB962C8B-B14F-4D97-AF65-F5344CB8AC3E}">
        <p14:creationId xmlns:p14="http://schemas.microsoft.com/office/powerpoint/2010/main" val="3810677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5D4D5-0B89-4EF3-927D-0EC98D5C2C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EE81D56-77CD-49E3-B1B3-72FF529D0D8C}"/>
              </a:ext>
            </a:extLst>
          </p:cNvPr>
          <p:cNvSpPr>
            <a:spLocks noGrp="1"/>
          </p:cNvSpPr>
          <p:nvPr>
            <p:ph idx="1"/>
          </p:nvPr>
        </p:nvSpPr>
        <p:spPr/>
        <p:txBody>
          <a:bodyPr/>
          <a:lstStyle/>
          <a:p>
            <a:r>
              <a:rPr lang="en-US" dirty="0"/>
              <a:t>Risk Factors for Endometriosis </a:t>
            </a:r>
          </a:p>
          <a:p>
            <a:r>
              <a:rPr lang="en-US" dirty="0"/>
              <a:t> Low parity  </a:t>
            </a:r>
          </a:p>
          <a:p>
            <a:r>
              <a:rPr lang="en-US" dirty="0"/>
              <a:t>Delayed child bearing </a:t>
            </a:r>
          </a:p>
          <a:p>
            <a:r>
              <a:rPr lang="en-US" dirty="0"/>
              <a:t> Family history of endometriosis </a:t>
            </a:r>
          </a:p>
          <a:p>
            <a:r>
              <a:rPr lang="en-US" dirty="0"/>
              <a:t> Genital (outflow) tract </a:t>
            </a:r>
            <a:r>
              <a:rPr lang="en-US" dirty="0" err="1"/>
              <a:t>obstraction</a:t>
            </a:r>
            <a:r>
              <a:rPr lang="en-US" dirty="0"/>
              <a:t> </a:t>
            </a:r>
          </a:p>
          <a:p>
            <a:r>
              <a:rPr lang="en-US" dirty="0"/>
              <a:t> Environmental toxins (dioxins)  </a:t>
            </a:r>
          </a:p>
          <a:p>
            <a:r>
              <a:rPr lang="en-US" dirty="0"/>
              <a:t>Molecular defects.  Cytokines  Interleukin-1 (IL-1)  Tumor necrosis factor (TNF)   Vascular endothelial growth factor (VEGF)  Macrophages  Estrogens  Matrix metalloproteinase</a:t>
            </a:r>
          </a:p>
        </p:txBody>
      </p:sp>
    </p:spTree>
    <p:extLst>
      <p:ext uri="{BB962C8B-B14F-4D97-AF65-F5344CB8AC3E}">
        <p14:creationId xmlns:p14="http://schemas.microsoft.com/office/powerpoint/2010/main" val="248083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8CDCF-41AC-46B1-BBCF-C14DAA6C46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47923C-9120-4D2C-A4C7-38B670636A67}"/>
              </a:ext>
            </a:extLst>
          </p:cNvPr>
          <p:cNvSpPr>
            <a:spLocks noGrp="1"/>
          </p:cNvSpPr>
          <p:nvPr>
            <p:ph idx="1"/>
          </p:nvPr>
        </p:nvSpPr>
        <p:spPr/>
        <p:txBody>
          <a:bodyPr/>
          <a:lstStyle/>
          <a:p>
            <a:r>
              <a:rPr lang="en-US" dirty="0"/>
              <a:t>PATHOLOGY</a:t>
            </a:r>
          </a:p>
          <a:p>
            <a:r>
              <a:rPr lang="en-US" dirty="0"/>
              <a:t> General Considerations </a:t>
            </a:r>
          </a:p>
          <a:p>
            <a:r>
              <a:rPr lang="en-US" dirty="0"/>
              <a:t> The endometrium (glands and stroma) in the ectopic sites has got the potentiality to undergo changes under the action of ovarian hormones. </a:t>
            </a:r>
          </a:p>
          <a:p>
            <a:r>
              <a:rPr lang="en-US" dirty="0"/>
              <a:t> Proliferative changes are constantly evidenced, the secretory changes are conspicuously absent. </a:t>
            </a:r>
          </a:p>
          <a:p>
            <a:r>
              <a:rPr lang="en-US" dirty="0"/>
              <a:t>It may be due to deficiency of steroid receptors in the ectopic endometrium.</a:t>
            </a:r>
          </a:p>
        </p:txBody>
      </p:sp>
    </p:spTree>
    <p:extLst>
      <p:ext uri="{BB962C8B-B14F-4D97-AF65-F5344CB8AC3E}">
        <p14:creationId xmlns:p14="http://schemas.microsoft.com/office/powerpoint/2010/main" val="22132761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1689</Words>
  <Application>Microsoft Office PowerPoint</Application>
  <PresentationFormat>Widescreen</PresentationFormat>
  <Paragraphs>153</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Endometriosis</vt:lpstr>
      <vt:lpstr>PowerPoint Presentation</vt:lpstr>
      <vt:lpstr>PowerPoint Presentation</vt:lpstr>
      <vt:lpstr>PowerPoint Presentation</vt:lpstr>
      <vt:lpstr>PowerPoint Presentation</vt:lpstr>
      <vt:lpstr>PowerPoint Presentation</vt:lpstr>
      <vt:lpstr>Rare and remote sites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Endometriosis</dc:title>
  <dc:creator>Ali Hasaan Mahmood</dc:creator>
  <cp:lastModifiedBy>Ali Hasaan Mahmood</cp:lastModifiedBy>
  <cp:revision>10</cp:revision>
  <dcterms:created xsi:type="dcterms:W3CDTF">2021-12-21T04:59:00Z</dcterms:created>
  <dcterms:modified xsi:type="dcterms:W3CDTF">2023-11-29T18:20:56Z</dcterms:modified>
</cp:coreProperties>
</file>