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70" r:id="rId15"/>
    <p:sldId id="271" r:id="rId16"/>
    <p:sldId id="272" r:id="rId17"/>
    <p:sldId id="273" r:id="rId18"/>
    <p:sldId id="274" r:id="rId19"/>
    <p:sldId id="275" r:id="rId20"/>
    <p:sldId id="298" r:id="rId21"/>
    <p:sldId id="299" r:id="rId22"/>
    <p:sldId id="300" r:id="rId23"/>
    <p:sldId id="304" r:id="rId24"/>
    <p:sldId id="307" r:id="rId25"/>
    <p:sldId id="278" r:id="rId26"/>
    <p:sldId id="279"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2" d="100"/>
          <a:sy n="82" d="100"/>
        </p:scale>
        <p:origin x="691"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696206-3D85-4C85-B9CF-279BBA07C92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B70A063-E8D2-4C5B-A062-9DC2CD5457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A0B36E7-0535-4E90-9685-49851CF764C4}"/>
              </a:ext>
            </a:extLst>
          </p:cNvPr>
          <p:cNvSpPr>
            <a:spLocks noGrp="1"/>
          </p:cNvSpPr>
          <p:nvPr>
            <p:ph type="dt" sz="half" idx="10"/>
          </p:nvPr>
        </p:nvSpPr>
        <p:spPr/>
        <p:txBody>
          <a:bodyPr/>
          <a:lstStyle/>
          <a:p>
            <a:fld id="{236A263E-066F-48B4-828C-5952FEDE2F13}" type="datetimeFigureOut">
              <a:rPr lang="en-US" smtClean="0"/>
              <a:t>12/20/2021</a:t>
            </a:fld>
            <a:endParaRPr lang="en-US"/>
          </a:p>
        </p:txBody>
      </p:sp>
      <p:sp>
        <p:nvSpPr>
          <p:cNvPr id="5" name="Footer Placeholder 4">
            <a:extLst>
              <a:ext uri="{FF2B5EF4-FFF2-40B4-BE49-F238E27FC236}">
                <a16:creationId xmlns:a16="http://schemas.microsoft.com/office/drawing/2014/main" id="{2F033AA3-8474-48FA-8F09-1D48394582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042CA0-C5A6-4799-B0AD-35BC4C8A4921}"/>
              </a:ext>
            </a:extLst>
          </p:cNvPr>
          <p:cNvSpPr>
            <a:spLocks noGrp="1"/>
          </p:cNvSpPr>
          <p:nvPr>
            <p:ph type="sldNum" sz="quarter" idx="12"/>
          </p:nvPr>
        </p:nvSpPr>
        <p:spPr/>
        <p:txBody>
          <a:bodyPr/>
          <a:lstStyle/>
          <a:p>
            <a:fld id="{4EEE9AE8-DAA2-4305-9CE4-F16472908E1C}" type="slidenum">
              <a:rPr lang="en-US" smtClean="0"/>
              <a:t>‹#›</a:t>
            </a:fld>
            <a:endParaRPr lang="en-US"/>
          </a:p>
        </p:txBody>
      </p:sp>
    </p:spTree>
    <p:extLst>
      <p:ext uri="{BB962C8B-B14F-4D97-AF65-F5344CB8AC3E}">
        <p14:creationId xmlns:p14="http://schemas.microsoft.com/office/powerpoint/2010/main" val="19027901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051708-5BF3-4F79-A804-EBA98CB62FF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0911D25-9FBD-4673-BFC1-CA805BD7637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17A2EB-2E19-44A8-9084-349944738897}"/>
              </a:ext>
            </a:extLst>
          </p:cNvPr>
          <p:cNvSpPr>
            <a:spLocks noGrp="1"/>
          </p:cNvSpPr>
          <p:nvPr>
            <p:ph type="dt" sz="half" idx="10"/>
          </p:nvPr>
        </p:nvSpPr>
        <p:spPr/>
        <p:txBody>
          <a:bodyPr/>
          <a:lstStyle/>
          <a:p>
            <a:fld id="{236A263E-066F-48B4-828C-5952FEDE2F13}" type="datetimeFigureOut">
              <a:rPr lang="en-US" smtClean="0"/>
              <a:t>12/20/2021</a:t>
            </a:fld>
            <a:endParaRPr lang="en-US"/>
          </a:p>
        </p:txBody>
      </p:sp>
      <p:sp>
        <p:nvSpPr>
          <p:cNvPr id="5" name="Footer Placeholder 4">
            <a:extLst>
              <a:ext uri="{FF2B5EF4-FFF2-40B4-BE49-F238E27FC236}">
                <a16:creationId xmlns:a16="http://schemas.microsoft.com/office/drawing/2014/main" id="{89C354DC-BB95-4915-AD10-6CC8F63C49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5A8F1A-FEE8-4F26-9982-9D31D1C07CBA}"/>
              </a:ext>
            </a:extLst>
          </p:cNvPr>
          <p:cNvSpPr>
            <a:spLocks noGrp="1"/>
          </p:cNvSpPr>
          <p:nvPr>
            <p:ph type="sldNum" sz="quarter" idx="12"/>
          </p:nvPr>
        </p:nvSpPr>
        <p:spPr/>
        <p:txBody>
          <a:bodyPr/>
          <a:lstStyle/>
          <a:p>
            <a:fld id="{4EEE9AE8-DAA2-4305-9CE4-F16472908E1C}" type="slidenum">
              <a:rPr lang="en-US" smtClean="0"/>
              <a:t>‹#›</a:t>
            </a:fld>
            <a:endParaRPr lang="en-US"/>
          </a:p>
        </p:txBody>
      </p:sp>
    </p:spTree>
    <p:extLst>
      <p:ext uri="{BB962C8B-B14F-4D97-AF65-F5344CB8AC3E}">
        <p14:creationId xmlns:p14="http://schemas.microsoft.com/office/powerpoint/2010/main" val="3980589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A3B20B8-B8AD-4C9E-8878-4A9C2421BAF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9F0A48D-6C07-4867-83EA-CB40C511AD4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52A519-C649-4388-9047-05EC13EF3D65}"/>
              </a:ext>
            </a:extLst>
          </p:cNvPr>
          <p:cNvSpPr>
            <a:spLocks noGrp="1"/>
          </p:cNvSpPr>
          <p:nvPr>
            <p:ph type="dt" sz="half" idx="10"/>
          </p:nvPr>
        </p:nvSpPr>
        <p:spPr/>
        <p:txBody>
          <a:bodyPr/>
          <a:lstStyle/>
          <a:p>
            <a:fld id="{236A263E-066F-48B4-828C-5952FEDE2F13}" type="datetimeFigureOut">
              <a:rPr lang="en-US" smtClean="0"/>
              <a:t>12/20/2021</a:t>
            </a:fld>
            <a:endParaRPr lang="en-US"/>
          </a:p>
        </p:txBody>
      </p:sp>
      <p:sp>
        <p:nvSpPr>
          <p:cNvPr id="5" name="Footer Placeholder 4">
            <a:extLst>
              <a:ext uri="{FF2B5EF4-FFF2-40B4-BE49-F238E27FC236}">
                <a16:creationId xmlns:a16="http://schemas.microsoft.com/office/drawing/2014/main" id="{C5E7C125-7DA8-4D88-8E0A-CB907A641C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A8DF3A-1A27-4940-BAB1-8BEE6E029335}"/>
              </a:ext>
            </a:extLst>
          </p:cNvPr>
          <p:cNvSpPr>
            <a:spLocks noGrp="1"/>
          </p:cNvSpPr>
          <p:nvPr>
            <p:ph type="sldNum" sz="quarter" idx="12"/>
          </p:nvPr>
        </p:nvSpPr>
        <p:spPr/>
        <p:txBody>
          <a:bodyPr/>
          <a:lstStyle/>
          <a:p>
            <a:fld id="{4EEE9AE8-DAA2-4305-9CE4-F16472908E1C}" type="slidenum">
              <a:rPr lang="en-US" smtClean="0"/>
              <a:t>‹#›</a:t>
            </a:fld>
            <a:endParaRPr lang="en-US"/>
          </a:p>
        </p:txBody>
      </p:sp>
    </p:spTree>
    <p:extLst>
      <p:ext uri="{BB962C8B-B14F-4D97-AF65-F5344CB8AC3E}">
        <p14:creationId xmlns:p14="http://schemas.microsoft.com/office/powerpoint/2010/main" val="2291540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B136D8-8721-425A-9E81-2D33C5D04DD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4E23316-E003-4CF4-A458-8F4E2B54513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D5748B-6ECA-4AE1-9361-F996B0619AB3}"/>
              </a:ext>
            </a:extLst>
          </p:cNvPr>
          <p:cNvSpPr>
            <a:spLocks noGrp="1"/>
          </p:cNvSpPr>
          <p:nvPr>
            <p:ph type="dt" sz="half" idx="10"/>
          </p:nvPr>
        </p:nvSpPr>
        <p:spPr/>
        <p:txBody>
          <a:bodyPr/>
          <a:lstStyle/>
          <a:p>
            <a:fld id="{236A263E-066F-48B4-828C-5952FEDE2F13}" type="datetimeFigureOut">
              <a:rPr lang="en-US" smtClean="0"/>
              <a:t>12/20/2021</a:t>
            </a:fld>
            <a:endParaRPr lang="en-US"/>
          </a:p>
        </p:txBody>
      </p:sp>
      <p:sp>
        <p:nvSpPr>
          <p:cNvPr id="5" name="Footer Placeholder 4">
            <a:extLst>
              <a:ext uri="{FF2B5EF4-FFF2-40B4-BE49-F238E27FC236}">
                <a16:creationId xmlns:a16="http://schemas.microsoft.com/office/drawing/2014/main" id="{FAD4104D-C2AD-4E7A-90C2-24E3B92221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07131A-CA19-401B-B2ED-1852B20E7E74}"/>
              </a:ext>
            </a:extLst>
          </p:cNvPr>
          <p:cNvSpPr>
            <a:spLocks noGrp="1"/>
          </p:cNvSpPr>
          <p:nvPr>
            <p:ph type="sldNum" sz="quarter" idx="12"/>
          </p:nvPr>
        </p:nvSpPr>
        <p:spPr/>
        <p:txBody>
          <a:bodyPr/>
          <a:lstStyle/>
          <a:p>
            <a:fld id="{4EEE9AE8-DAA2-4305-9CE4-F16472908E1C}" type="slidenum">
              <a:rPr lang="en-US" smtClean="0"/>
              <a:t>‹#›</a:t>
            </a:fld>
            <a:endParaRPr lang="en-US"/>
          </a:p>
        </p:txBody>
      </p:sp>
    </p:spTree>
    <p:extLst>
      <p:ext uri="{BB962C8B-B14F-4D97-AF65-F5344CB8AC3E}">
        <p14:creationId xmlns:p14="http://schemas.microsoft.com/office/powerpoint/2010/main" val="3624351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2E449-122C-490B-AADF-6D389085D49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0B99B21-55E1-4AEB-BEC0-2FED619748F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51A3B0D-9DA5-4F29-A948-A68EBD90E8EF}"/>
              </a:ext>
            </a:extLst>
          </p:cNvPr>
          <p:cNvSpPr>
            <a:spLocks noGrp="1"/>
          </p:cNvSpPr>
          <p:nvPr>
            <p:ph type="dt" sz="half" idx="10"/>
          </p:nvPr>
        </p:nvSpPr>
        <p:spPr/>
        <p:txBody>
          <a:bodyPr/>
          <a:lstStyle/>
          <a:p>
            <a:fld id="{236A263E-066F-48B4-828C-5952FEDE2F13}" type="datetimeFigureOut">
              <a:rPr lang="en-US" smtClean="0"/>
              <a:t>12/20/2021</a:t>
            </a:fld>
            <a:endParaRPr lang="en-US"/>
          </a:p>
        </p:txBody>
      </p:sp>
      <p:sp>
        <p:nvSpPr>
          <p:cNvPr id="5" name="Footer Placeholder 4">
            <a:extLst>
              <a:ext uri="{FF2B5EF4-FFF2-40B4-BE49-F238E27FC236}">
                <a16:creationId xmlns:a16="http://schemas.microsoft.com/office/drawing/2014/main" id="{6D0F8260-2C36-4EF0-8354-64B76110DA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0FD7E3-1097-4B7B-A12D-CA1741F56980}"/>
              </a:ext>
            </a:extLst>
          </p:cNvPr>
          <p:cNvSpPr>
            <a:spLocks noGrp="1"/>
          </p:cNvSpPr>
          <p:nvPr>
            <p:ph type="sldNum" sz="quarter" idx="12"/>
          </p:nvPr>
        </p:nvSpPr>
        <p:spPr/>
        <p:txBody>
          <a:bodyPr/>
          <a:lstStyle/>
          <a:p>
            <a:fld id="{4EEE9AE8-DAA2-4305-9CE4-F16472908E1C}" type="slidenum">
              <a:rPr lang="en-US" smtClean="0"/>
              <a:t>‹#›</a:t>
            </a:fld>
            <a:endParaRPr lang="en-US"/>
          </a:p>
        </p:txBody>
      </p:sp>
    </p:spTree>
    <p:extLst>
      <p:ext uri="{BB962C8B-B14F-4D97-AF65-F5344CB8AC3E}">
        <p14:creationId xmlns:p14="http://schemas.microsoft.com/office/powerpoint/2010/main" val="34849353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DB17F-6B56-4F9D-A8BA-328570A1BEE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FFFF281-E840-464C-9C47-0E327ACF749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A888B33-95B8-4856-A927-983D291D136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7BB3677-7017-466C-AEC7-F9E16C15F6A0}"/>
              </a:ext>
            </a:extLst>
          </p:cNvPr>
          <p:cNvSpPr>
            <a:spLocks noGrp="1"/>
          </p:cNvSpPr>
          <p:nvPr>
            <p:ph type="dt" sz="half" idx="10"/>
          </p:nvPr>
        </p:nvSpPr>
        <p:spPr/>
        <p:txBody>
          <a:bodyPr/>
          <a:lstStyle/>
          <a:p>
            <a:fld id="{236A263E-066F-48B4-828C-5952FEDE2F13}" type="datetimeFigureOut">
              <a:rPr lang="en-US" smtClean="0"/>
              <a:t>12/20/2021</a:t>
            </a:fld>
            <a:endParaRPr lang="en-US"/>
          </a:p>
        </p:txBody>
      </p:sp>
      <p:sp>
        <p:nvSpPr>
          <p:cNvPr id="6" name="Footer Placeholder 5">
            <a:extLst>
              <a:ext uri="{FF2B5EF4-FFF2-40B4-BE49-F238E27FC236}">
                <a16:creationId xmlns:a16="http://schemas.microsoft.com/office/drawing/2014/main" id="{1E66D589-956D-455A-86C6-F3264E7E0B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7DC3E4-DDE1-47F4-92B1-BA85FE8BF349}"/>
              </a:ext>
            </a:extLst>
          </p:cNvPr>
          <p:cNvSpPr>
            <a:spLocks noGrp="1"/>
          </p:cNvSpPr>
          <p:nvPr>
            <p:ph type="sldNum" sz="quarter" idx="12"/>
          </p:nvPr>
        </p:nvSpPr>
        <p:spPr/>
        <p:txBody>
          <a:bodyPr/>
          <a:lstStyle/>
          <a:p>
            <a:fld id="{4EEE9AE8-DAA2-4305-9CE4-F16472908E1C}" type="slidenum">
              <a:rPr lang="en-US" smtClean="0"/>
              <a:t>‹#›</a:t>
            </a:fld>
            <a:endParaRPr lang="en-US"/>
          </a:p>
        </p:txBody>
      </p:sp>
    </p:spTree>
    <p:extLst>
      <p:ext uri="{BB962C8B-B14F-4D97-AF65-F5344CB8AC3E}">
        <p14:creationId xmlns:p14="http://schemas.microsoft.com/office/powerpoint/2010/main" val="8168356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75943-4EAC-4A3F-83C6-4100D86A0F0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F445FA8-A592-488D-935E-52CC0F5398D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33E59C1-E856-4F73-9E44-C96748BECAE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3E6BC37-3611-4F93-B368-BF1850FB3A2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1F25C17-BFDA-415E-856F-4617E34DE2B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CB27C-F2F6-4F11-BF34-2AC1EC9CD1DA}"/>
              </a:ext>
            </a:extLst>
          </p:cNvPr>
          <p:cNvSpPr>
            <a:spLocks noGrp="1"/>
          </p:cNvSpPr>
          <p:nvPr>
            <p:ph type="dt" sz="half" idx="10"/>
          </p:nvPr>
        </p:nvSpPr>
        <p:spPr/>
        <p:txBody>
          <a:bodyPr/>
          <a:lstStyle/>
          <a:p>
            <a:fld id="{236A263E-066F-48B4-828C-5952FEDE2F13}" type="datetimeFigureOut">
              <a:rPr lang="en-US" smtClean="0"/>
              <a:t>12/20/2021</a:t>
            </a:fld>
            <a:endParaRPr lang="en-US"/>
          </a:p>
        </p:txBody>
      </p:sp>
      <p:sp>
        <p:nvSpPr>
          <p:cNvPr id="8" name="Footer Placeholder 7">
            <a:extLst>
              <a:ext uri="{FF2B5EF4-FFF2-40B4-BE49-F238E27FC236}">
                <a16:creationId xmlns:a16="http://schemas.microsoft.com/office/drawing/2014/main" id="{46BF12B2-8B52-418F-AC81-4CE2F462F1A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0BBA168-84DB-4DF5-A306-1355DE5F1985}"/>
              </a:ext>
            </a:extLst>
          </p:cNvPr>
          <p:cNvSpPr>
            <a:spLocks noGrp="1"/>
          </p:cNvSpPr>
          <p:nvPr>
            <p:ph type="sldNum" sz="quarter" idx="12"/>
          </p:nvPr>
        </p:nvSpPr>
        <p:spPr/>
        <p:txBody>
          <a:bodyPr/>
          <a:lstStyle/>
          <a:p>
            <a:fld id="{4EEE9AE8-DAA2-4305-9CE4-F16472908E1C}" type="slidenum">
              <a:rPr lang="en-US" smtClean="0"/>
              <a:t>‹#›</a:t>
            </a:fld>
            <a:endParaRPr lang="en-US"/>
          </a:p>
        </p:txBody>
      </p:sp>
    </p:spTree>
    <p:extLst>
      <p:ext uri="{BB962C8B-B14F-4D97-AF65-F5344CB8AC3E}">
        <p14:creationId xmlns:p14="http://schemas.microsoft.com/office/powerpoint/2010/main" val="42112540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262712-98EA-4122-B0EE-959A7BDB37A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043092F-C0D8-4F41-B99D-94B56DCA279D}"/>
              </a:ext>
            </a:extLst>
          </p:cNvPr>
          <p:cNvSpPr>
            <a:spLocks noGrp="1"/>
          </p:cNvSpPr>
          <p:nvPr>
            <p:ph type="dt" sz="half" idx="10"/>
          </p:nvPr>
        </p:nvSpPr>
        <p:spPr/>
        <p:txBody>
          <a:bodyPr/>
          <a:lstStyle/>
          <a:p>
            <a:fld id="{236A263E-066F-48B4-828C-5952FEDE2F13}" type="datetimeFigureOut">
              <a:rPr lang="en-US" smtClean="0"/>
              <a:t>12/20/2021</a:t>
            </a:fld>
            <a:endParaRPr lang="en-US"/>
          </a:p>
        </p:txBody>
      </p:sp>
      <p:sp>
        <p:nvSpPr>
          <p:cNvPr id="4" name="Footer Placeholder 3">
            <a:extLst>
              <a:ext uri="{FF2B5EF4-FFF2-40B4-BE49-F238E27FC236}">
                <a16:creationId xmlns:a16="http://schemas.microsoft.com/office/drawing/2014/main" id="{642658B4-F8F1-4535-9990-AA35F911225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5B59AA2-6A71-4A7F-90EB-5909A56B6305}"/>
              </a:ext>
            </a:extLst>
          </p:cNvPr>
          <p:cNvSpPr>
            <a:spLocks noGrp="1"/>
          </p:cNvSpPr>
          <p:nvPr>
            <p:ph type="sldNum" sz="quarter" idx="12"/>
          </p:nvPr>
        </p:nvSpPr>
        <p:spPr/>
        <p:txBody>
          <a:bodyPr/>
          <a:lstStyle/>
          <a:p>
            <a:fld id="{4EEE9AE8-DAA2-4305-9CE4-F16472908E1C}" type="slidenum">
              <a:rPr lang="en-US" smtClean="0"/>
              <a:t>‹#›</a:t>
            </a:fld>
            <a:endParaRPr lang="en-US"/>
          </a:p>
        </p:txBody>
      </p:sp>
    </p:spTree>
    <p:extLst>
      <p:ext uri="{BB962C8B-B14F-4D97-AF65-F5344CB8AC3E}">
        <p14:creationId xmlns:p14="http://schemas.microsoft.com/office/powerpoint/2010/main" val="25748847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685AAA-72F9-4A43-9749-4AE9E1F57627}"/>
              </a:ext>
            </a:extLst>
          </p:cNvPr>
          <p:cNvSpPr>
            <a:spLocks noGrp="1"/>
          </p:cNvSpPr>
          <p:nvPr>
            <p:ph type="dt" sz="half" idx="10"/>
          </p:nvPr>
        </p:nvSpPr>
        <p:spPr/>
        <p:txBody>
          <a:bodyPr/>
          <a:lstStyle/>
          <a:p>
            <a:fld id="{236A263E-066F-48B4-828C-5952FEDE2F13}" type="datetimeFigureOut">
              <a:rPr lang="en-US" smtClean="0"/>
              <a:t>12/20/2021</a:t>
            </a:fld>
            <a:endParaRPr lang="en-US"/>
          </a:p>
        </p:txBody>
      </p:sp>
      <p:sp>
        <p:nvSpPr>
          <p:cNvPr id="3" name="Footer Placeholder 2">
            <a:extLst>
              <a:ext uri="{FF2B5EF4-FFF2-40B4-BE49-F238E27FC236}">
                <a16:creationId xmlns:a16="http://schemas.microsoft.com/office/drawing/2014/main" id="{5170167B-3E50-4540-BCEC-B7C9D97C56F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11166DE-78BA-4D03-B08E-05E35029D1C1}"/>
              </a:ext>
            </a:extLst>
          </p:cNvPr>
          <p:cNvSpPr>
            <a:spLocks noGrp="1"/>
          </p:cNvSpPr>
          <p:nvPr>
            <p:ph type="sldNum" sz="quarter" idx="12"/>
          </p:nvPr>
        </p:nvSpPr>
        <p:spPr/>
        <p:txBody>
          <a:bodyPr/>
          <a:lstStyle/>
          <a:p>
            <a:fld id="{4EEE9AE8-DAA2-4305-9CE4-F16472908E1C}" type="slidenum">
              <a:rPr lang="en-US" smtClean="0"/>
              <a:t>‹#›</a:t>
            </a:fld>
            <a:endParaRPr lang="en-US"/>
          </a:p>
        </p:txBody>
      </p:sp>
    </p:spTree>
    <p:extLst>
      <p:ext uri="{BB962C8B-B14F-4D97-AF65-F5344CB8AC3E}">
        <p14:creationId xmlns:p14="http://schemas.microsoft.com/office/powerpoint/2010/main" val="41535617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A2EA7-F166-463B-B905-E8910E30F1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D136A41-6696-436C-A99D-16CFABDAB5C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228FE3C-83FD-4375-A713-D8B9F3661C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3BA17E6-817A-4219-95ED-DF8053C14AFA}"/>
              </a:ext>
            </a:extLst>
          </p:cNvPr>
          <p:cNvSpPr>
            <a:spLocks noGrp="1"/>
          </p:cNvSpPr>
          <p:nvPr>
            <p:ph type="dt" sz="half" idx="10"/>
          </p:nvPr>
        </p:nvSpPr>
        <p:spPr/>
        <p:txBody>
          <a:bodyPr/>
          <a:lstStyle/>
          <a:p>
            <a:fld id="{236A263E-066F-48B4-828C-5952FEDE2F13}" type="datetimeFigureOut">
              <a:rPr lang="en-US" smtClean="0"/>
              <a:t>12/20/2021</a:t>
            </a:fld>
            <a:endParaRPr lang="en-US"/>
          </a:p>
        </p:txBody>
      </p:sp>
      <p:sp>
        <p:nvSpPr>
          <p:cNvPr id="6" name="Footer Placeholder 5">
            <a:extLst>
              <a:ext uri="{FF2B5EF4-FFF2-40B4-BE49-F238E27FC236}">
                <a16:creationId xmlns:a16="http://schemas.microsoft.com/office/drawing/2014/main" id="{2E062A17-28C4-4094-8139-E5C1ED8D98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0A73ADE-E9F7-408D-9A54-775474739562}"/>
              </a:ext>
            </a:extLst>
          </p:cNvPr>
          <p:cNvSpPr>
            <a:spLocks noGrp="1"/>
          </p:cNvSpPr>
          <p:nvPr>
            <p:ph type="sldNum" sz="quarter" idx="12"/>
          </p:nvPr>
        </p:nvSpPr>
        <p:spPr/>
        <p:txBody>
          <a:bodyPr/>
          <a:lstStyle/>
          <a:p>
            <a:fld id="{4EEE9AE8-DAA2-4305-9CE4-F16472908E1C}" type="slidenum">
              <a:rPr lang="en-US" smtClean="0"/>
              <a:t>‹#›</a:t>
            </a:fld>
            <a:endParaRPr lang="en-US"/>
          </a:p>
        </p:txBody>
      </p:sp>
    </p:spTree>
    <p:extLst>
      <p:ext uri="{BB962C8B-B14F-4D97-AF65-F5344CB8AC3E}">
        <p14:creationId xmlns:p14="http://schemas.microsoft.com/office/powerpoint/2010/main" val="23862129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21FE3-C2C6-450E-98FD-DBB8AB6DEC8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480A782-094E-4050-93AC-A09D01BCCA6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159A871-5068-4C78-B3ED-A914C8B325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E5F044-79ED-4C6B-8C7C-2586D97F1BA0}"/>
              </a:ext>
            </a:extLst>
          </p:cNvPr>
          <p:cNvSpPr>
            <a:spLocks noGrp="1"/>
          </p:cNvSpPr>
          <p:nvPr>
            <p:ph type="dt" sz="half" idx="10"/>
          </p:nvPr>
        </p:nvSpPr>
        <p:spPr/>
        <p:txBody>
          <a:bodyPr/>
          <a:lstStyle/>
          <a:p>
            <a:fld id="{236A263E-066F-48B4-828C-5952FEDE2F13}" type="datetimeFigureOut">
              <a:rPr lang="en-US" smtClean="0"/>
              <a:t>12/20/2021</a:t>
            </a:fld>
            <a:endParaRPr lang="en-US"/>
          </a:p>
        </p:txBody>
      </p:sp>
      <p:sp>
        <p:nvSpPr>
          <p:cNvPr id="6" name="Footer Placeholder 5">
            <a:extLst>
              <a:ext uri="{FF2B5EF4-FFF2-40B4-BE49-F238E27FC236}">
                <a16:creationId xmlns:a16="http://schemas.microsoft.com/office/drawing/2014/main" id="{31A04F72-C436-470F-BC30-D980EEF3402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6112961-D679-4929-B0C4-460771F3F211}"/>
              </a:ext>
            </a:extLst>
          </p:cNvPr>
          <p:cNvSpPr>
            <a:spLocks noGrp="1"/>
          </p:cNvSpPr>
          <p:nvPr>
            <p:ph type="sldNum" sz="quarter" idx="12"/>
          </p:nvPr>
        </p:nvSpPr>
        <p:spPr/>
        <p:txBody>
          <a:bodyPr/>
          <a:lstStyle/>
          <a:p>
            <a:fld id="{4EEE9AE8-DAA2-4305-9CE4-F16472908E1C}" type="slidenum">
              <a:rPr lang="en-US" smtClean="0"/>
              <a:t>‹#›</a:t>
            </a:fld>
            <a:endParaRPr lang="en-US"/>
          </a:p>
        </p:txBody>
      </p:sp>
    </p:spTree>
    <p:extLst>
      <p:ext uri="{BB962C8B-B14F-4D97-AF65-F5344CB8AC3E}">
        <p14:creationId xmlns:p14="http://schemas.microsoft.com/office/powerpoint/2010/main" val="2576382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3DBEDE-8247-4836-85B0-8546B428FC4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46C1B85-447E-44F3-BDEC-9629194990E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6BB269-0C8C-4AC1-A221-7A5C167173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6A263E-066F-48B4-828C-5952FEDE2F13}" type="datetimeFigureOut">
              <a:rPr lang="en-US" smtClean="0"/>
              <a:t>12/20/2021</a:t>
            </a:fld>
            <a:endParaRPr lang="en-US"/>
          </a:p>
        </p:txBody>
      </p:sp>
      <p:sp>
        <p:nvSpPr>
          <p:cNvPr id="5" name="Footer Placeholder 4">
            <a:extLst>
              <a:ext uri="{FF2B5EF4-FFF2-40B4-BE49-F238E27FC236}">
                <a16:creationId xmlns:a16="http://schemas.microsoft.com/office/drawing/2014/main" id="{3B023987-513D-4BEA-B6D9-1E18C95169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795DD51-8FB2-4500-B5C2-BF7623F41A8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EE9AE8-DAA2-4305-9CE4-F16472908E1C}" type="slidenum">
              <a:rPr lang="en-US" smtClean="0"/>
              <a:t>‹#›</a:t>
            </a:fld>
            <a:endParaRPr lang="en-US"/>
          </a:p>
        </p:txBody>
      </p:sp>
    </p:spTree>
    <p:extLst>
      <p:ext uri="{BB962C8B-B14F-4D97-AF65-F5344CB8AC3E}">
        <p14:creationId xmlns:p14="http://schemas.microsoft.com/office/powerpoint/2010/main" val="18529406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E4C05-4FA2-48D0-97AA-05C0B1ECD19C}"/>
              </a:ext>
            </a:extLst>
          </p:cNvPr>
          <p:cNvSpPr>
            <a:spLocks noGrp="1"/>
          </p:cNvSpPr>
          <p:nvPr>
            <p:ph type="ctrTitle"/>
          </p:nvPr>
        </p:nvSpPr>
        <p:spPr/>
        <p:txBody>
          <a:bodyPr/>
          <a:lstStyle/>
          <a:p>
            <a:r>
              <a:rPr lang="en-US" dirty="0"/>
              <a:t>Endometrial carcinoma</a:t>
            </a:r>
          </a:p>
        </p:txBody>
      </p:sp>
      <p:sp>
        <p:nvSpPr>
          <p:cNvPr id="3" name="Subtitle 2">
            <a:extLst>
              <a:ext uri="{FF2B5EF4-FFF2-40B4-BE49-F238E27FC236}">
                <a16:creationId xmlns:a16="http://schemas.microsoft.com/office/drawing/2014/main" id="{22B0B198-4F99-4FD5-9578-44C67AA7C216}"/>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1958430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983504-AC83-474F-B9A6-8AD4C1D5AC8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13B9B77-D8B3-472D-814A-6C2440675BBF}"/>
              </a:ext>
            </a:extLst>
          </p:cNvPr>
          <p:cNvSpPr>
            <a:spLocks noGrp="1"/>
          </p:cNvSpPr>
          <p:nvPr>
            <p:ph idx="1"/>
          </p:nvPr>
        </p:nvSpPr>
        <p:spPr/>
        <p:txBody>
          <a:bodyPr/>
          <a:lstStyle/>
          <a:p>
            <a:r>
              <a:rPr lang="en-US" dirty="0"/>
              <a:t> Few patients (&lt; 5%) remain asymptomatic.  In late cases there may be pelvic pressure, pain or abnormal bleeding</a:t>
            </a:r>
          </a:p>
        </p:txBody>
      </p:sp>
    </p:spTree>
    <p:extLst>
      <p:ext uri="{BB962C8B-B14F-4D97-AF65-F5344CB8AC3E}">
        <p14:creationId xmlns:p14="http://schemas.microsoft.com/office/powerpoint/2010/main" val="31339101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D8CAF4-2782-4D3C-9A31-C0AC5C5A778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4F48EFD-E90C-417F-826D-A4DA1B361D57}"/>
              </a:ext>
            </a:extLst>
          </p:cNvPr>
          <p:cNvSpPr>
            <a:spLocks noGrp="1"/>
          </p:cNvSpPr>
          <p:nvPr>
            <p:ph idx="1"/>
          </p:nvPr>
        </p:nvSpPr>
        <p:spPr/>
        <p:txBody>
          <a:bodyPr/>
          <a:lstStyle/>
          <a:p>
            <a:r>
              <a:rPr lang="en-US" dirty="0"/>
              <a:t>Signs The patient presents with the features as mentioned in patient profile. There may be varying degrees of pallor.</a:t>
            </a:r>
          </a:p>
          <a:p>
            <a:r>
              <a:rPr lang="en-US" dirty="0"/>
              <a:t> Pelvic examination: Speculum examination reveals the cervix looking healthy and the blood or purulent offensive discharge escapes out of the external </a:t>
            </a:r>
            <a:r>
              <a:rPr lang="en-US" dirty="0" err="1"/>
              <a:t>os</a:t>
            </a:r>
            <a:r>
              <a:rPr lang="en-US" dirty="0"/>
              <a:t>.</a:t>
            </a:r>
          </a:p>
          <a:p>
            <a:r>
              <a:rPr lang="en-US" dirty="0"/>
              <a:t> Bimanual examination reveals—The uterus is either atrophic, normal or may be enlarged due to spread of the tumor, associated fibroid or pyometra.</a:t>
            </a:r>
          </a:p>
          <a:p>
            <a:r>
              <a:rPr lang="en-US" dirty="0"/>
              <a:t> The uterus is usually mobile unless in late stage, when it becomes fixed.</a:t>
            </a:r>
          </a:p>
        </p:txBody>
      </p:sp>
    </p:spTree>
    <p:extLst>
      <p:ext uri="{BB962C8B-B14F-4D97-AF65-F5344CB8AC3E}">
        <p14:creationId xmlns:p14="http://schemas.microsoft.com/office/powerpoint/2010/main" val="41515061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506120-7DA5-43A3-9319-F5085861B24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D1CCC06-1E81-4C17-B7CA-4D4593A87C8C}"/>
              </a:ext>
            </a:extLst>
          </p:cNvPr>
          <p:cNvSpPr>
            <a:spLocks noGrp="1"/>
          </p:cNvSpPr>
          <p:nvPr>
            <p:ph idx="1"/>
          </p:nvPr>
        </p:nvSpPr>
        <p:spPr/>
        <p:txBody>
          <a:bodyPr/>
          <a:lstStyle/>
          <a:p>
            <a:r>
              <a:rPr lang="en-US" dirty="0"/>
              <a:t>A case of postmenopausal bleeding is considered to be due to endometrial carcinoma unless proved otherwise. </a:t>
            </a:r>
          </a:p>
          <a:p>
            <a:r>
              <a:rPr lang="en-US" dirty="0"/>
              <a:t> Finding a benign condition to account for postmenopausal bleeding does not negate a thorough investigation to rule out carcinoma. The two lesions may coexist. </a:t>
            </a:r>
          </a:p>
          <a:p>
            <a:r>
              <a:rPr lang="en-US" dirty="0"/>
              <a:t> History and clinical examination are to be recorded, as mentioned earlier.  </a:t>
            </a:r>
          </a:p>
          <a:p>
            <a:r>
              <a:rPr lang="en-US" dirty="0"/>
              <a:t>Tumor marker: Serum CA 125, elevated level indicates advanced disease.</a:t>
            </a:r>
          </a:p>
        </p:txBody>
      </p:sp>
    </p:spTree>
    <p:extLst>
      <p:ext uri="{BB962C8B-B14F-4D97-AF65-F5344CB8AC3E}">
        <p14:creationId xmlns:p14="http://schemas.microsoft.com/office/powerpoint/2010/main" val="40844223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62F84-BD86-4F06-A041-71809281F8C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16E892A-5CC2-464A-8BE1-C97097DB0C0D}"/>
              </a:ext>
            </a:extLst>
          </p:cNvPr>
          <p:cNvSpPr>
            <a:spLocks noGrp="1"/>
          </p:cNvSpPr>
          <p:nvPr>
            <p:ph idx="1"/>
          </p:nvPr>
        </p:nvSpPr>
        <p:spPr/>
        <p:txBody>
          <a:bodyPr>
            <a:normAutofit lnSpcReduction="10000"/>
          </a:bodyPr>
          <a:lstStyle/>
          <a:p>
            <a:r>
              <a:rPr lang="en-US" dirty="0"/>
              <a:t> Papanicolaou smear is not a reliable diagnostic test for endometrial carcinoma. It is positive only in 30% cases . </a:t>
            </a:r>
          </a:p>
          <a:p>
            <a:r>
              <a:rPr lang="en-US" dirty="0"/>
              <a:t> Endometrial biopsy—using a Sharman curette or a soft, flexible, plastic suction cannula (</a:t>
            </a:r>
            <a:r>
              <a:rPr lang="en-US" dirty="0" err="1"/>
              <a:t>Pipelle</a:t>
            </a:r>
            <a:r>
              <a:rPr lang="en-US" dirty="0"/>
              <a:t>) has been done with reliability (&gt; 90%). This is done as an outpatient procedure . </a:t>
            </a:r>
          </a:p>
          <a:p>
            <a:r>
              <a:rPr lang="en-US" dirty="0"/>
              <a:t>Histology is the definitive diagnosis. </a:t>
            </a:r>
          </a:p>
          <a:p>
            <a:r>
              <a:rPr lang="en-US" dirty="0"/>
              <a:t> Ultrasound and color Doppler (TVS): Findings suggestive of endometrial carcinoma  -thickness &gt; 4 mm. (ii) Hyperechoic endometrium with irregular outline. (iii) Increased vascularity with low vascular resistance. (iv) Intracavitary fluid. However, it cannot replace definitive biopsy .</a:t>
            </a:r>
          </a:p>
        </p:txBody>
      </p:sp>
    </p:spTree>
    <p:extLst>
      <p:ext uri="{BB962C8B-B14F-4D97-AF65-F5344CB8AC3E}">
        <p14:creationId xmlns:p14="http://schemas.microsoft.com/office/powerpoint/2010/main" val="21577511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A85014-15E0-4E0E-ADB0-17236CF2003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DC49F93-6070-42D9-BC9D-FFC8A3B63693}"/>
              </a:ext>
            </a:extLst>
          </p:cNvPr>
          <p:cNvSpPr>
            <a:spLocks noGrp="1"/>
          </p:cNvSpPr>
          <p:nvPr>
            <p:ph idx="1"/>
          </p:nvPr>
        </p:nvSpPr>
        <p:spPr/>
        <p:txBody>
          <a:bodyPr>
            <a:normAutofit fontScale="92500" lnSpcReduction="10000"/>
          </a:bodyPr>
          <a:lstStyle/>
          <a:p>
            <a:r>
              <a:rPr lang="en-US" dirty="0"/>
              <a:t>Hysteroscopy: It helps in direct visualization of endometrium and to take target biopsy.  </a:t>
            </a:r>
          </a:p>
          <a:p>
            <a:r>
              <a:rPr lang="en-US" dirty="0"/>
              <a:t>Fractional curettage: It is the definite method of diagnosis and can detect the extent of growth. This is done under anesthesia with utmost gentleness to prevent perforation of the uterus. </a:t>
            </a:r>
          </a:p>
          <a:p>
            <a:r>
              <a:rPr lang="en-US" dirty="0"/>
              <a:t>Chest radiography to detect spread of the disease. </a:t>
            </a:r>
          </a:p>
          <a:p>
            <a:r>
              <a:rPr lang="en-US" dirty="0"/>
              <a:t>Computed tomography (CT) scan of pelvis and abdomen may be used to detect lymph node metastases . </a:t>
            </a:r>
          </a:p>
          <a:p>
            <a:r>
              <a:rPr lang="en-US" dirty="0"/>
              <a:t> Magnetic resonance imaging (MRI) can detect myometrial invasion and endocervical </a:t>
            </a:r>
            <a:r>
              <a:rPr lang="en-US" dirty="0" err="1"/>
              <a:t>spead</a:t>
            </a:r>
            <a:r>
              <a:rPr lang="en-US"/>
              <a:t>.  </a:t>
            </a:r>
          </a:p>
          <a:p>
            <a:r>
              <a:rPr lang="en-US"/>
              <a:t>Positron </a:t>
            </a:r>
            <a:r>
              <a:rPr lang="en-US" dirty="0"/>
              <a:t>emission tomography</a:t>
            </a:r>
          </a:p>
        </p:txBody>
      </p:sp>
    </p:spTree>
    <p:extLst>
      <p:ext uri="{BB962C8B-B14F-4D97-AF65-F5344CB8AC3E}">
        <p14:creationId xmlns:p14="http://schemas.microsoft.com/office/powerpoint/2010/main" val="16473628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7BB50-98C3-44E7-8945-D5664D307E2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C8DB1A9-A74C-4CDA-9EC0-AFCE237C9BCD}"/>
              </a:ext>
            </a:extLst>
          </p:cNvPr>
          <p:cNvSpPr>
            <a:spLocks noGrp="1"/>
          </p:cNvSpPr>
          <p:nvPr>
            <p:ph idx="1"/>
          </p:nvPr>
        </p:nvSpPr>
        <p:spPr/>
        <p:txBody>
          <a:bodyPr/>
          <a:lstStyle/>
          <a:p>
            <a:r>
              <a:rPr lang="en-US" dirty="0"/>
              <a:t> Preventive </a:t>
            </a:r>
          </a:p>
          <a:p>
            <a:r>
              <a:rPr lang="en-US" dirty="0"/>
              <a:t> Curative </a:t>
            </a:r>
          </a:p>
          <a:p>
            <a:r>
              <a:rPr lang="en-US" dirty="0"/>
              <a:t>Preventive-</a:t>
            </a:r>
          </a:p>
          <a:p>
            <a:r>
              <a:rPr lang="en-US" dirty="0"/>
              <a:t> Primary Prevention Includes - Strict weight control beginning early in life.  To restrict the use of estrogen after menopause in non hysterectomized women.</a:t>
            </a:r>
          </a:p>
          <a:p>
            <a:r>
              <a:rPr lang="en-US" dirty="0"/>
              <a:t>cyclic administration of progestogen preparations are added and continued under supervision.</a:t>
            </a:r>
          </a:p>
        </p:txBody>
      </p:sp>
    </p:spTree>
    <p:extLst>
      <p:ext uri="{BB962C8B-B14F-4D97-AF65-F5344CB8AC3E}">
        <p14:creationId xmlns:p14="http://schemas.microsoft.com/office/powerpoint/2010/main" val="18528729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FAF19F-44AE-4B5D-AE5A-1B391030D522}"/>
              </a:ext>
            </a:extLst>
          </p:cNvPr>
          <p:cNvSpPr>
            <a:spLocks noGrp="1"/>
          </p:cNvSpPr>
          <p:nvPr>
            <p:ph type="title"/>
          </p:nvPr>
        </p:nvSpPr>
        <p:spPr/>
        <p:txBody>
          <a:bodyPr/>
          <a:lstStyle/>
          <a:p>
            <a:r>
              <a:rPr lang="en-US" dirty="0"/>
              <a:t>Protective factors</a:t>
            </a:r>
          </a:p>
        </p:txBody>
      </p:sp>
      <p:sp>
        <p:nvSpPr>
          <p:cNvPr id="3" name="Content Placeholder 2">
            <a:extLst>
              <a:ext uri="{FF2B5EF4-FFF2-40B4-BE49-F238E27FC236}">
                <a16:creationId xmlns:a16="http://schemas.microsoft.com/office/drawing/2014/main" id="{5E4D3925-9D72-4491-9525-E53F1C098605}"/>
              </a:ext>
            </a:extLst>
          </p:cNvPr>
          <p:cNvSpPr>
            <a:spLocks noGrp="1"/>
          </p:cNvSpPr>
          <p:nvPr>
            <p:ph idx="1"/>
          </p:nvPr>
        </p:nvSpPr>
        <p:spPr/>
        <p:txBody>
          <a:bodyPr/>
          <a:lstStyle/>
          <a:p>
            <a:r>
              <a:rPr lang="en-US" dirty="0"/>
              <a:t>Weight reduction  </a:t>
            </a:r>
          </a:p>
          <a:p>
            <a:r>
              <a:rPr lang="en-US" dirty="0"/>
              <a:t>Exercise </a:t>
            </a:r>
          </a:p>
          <a:p>
            <a:r>
              <a:rPr lang="en-US" dirty="0"/>
              <a:t> Long term use of COCs (50%)  </a:t>
            </a:r>
          </a:p>
          <a:p>
            <a:r>
              <a:rPr lang="en-US" dirty="0"/>
              <a:t>Use of progestins </a:t>
            </a:r>
          </a:p>
          <a:p>
            <a:r>
              <a:rPr lang="en-US" dirty="0"/>
              <a:t> LNG-IUS </a:t>
            </a:r>
          </a:p>
          <a:p>
            <a:r>
              <a:rPr lang="en-US" dirty="0"/>
              <a:t> Smoking   </a:t>
            </a:r>
          </a:p>
          <a:p>
            <a:r>
              <a:rPr lang="en-US" dirty="0"/>
              <a:t>Education as regard the significance of irregular bleeding per </a:t>
            </a:r>
            <a:r>
              <a:rPr lang="en-US" dirty="0" err="1"/>
              <a:t>vaginam</a:t>
            </a:r>
            <a:r>
              <a:rPr lang="en-US" dirty="0"/>
              <a:t> in perimenopausal and postmenopausal period. Physician to be reported.</a:t>
            </a:r>
          </a:p>
        </p:txBody>
      </p:sp>
      <p:sp>
        <p:nvSpPr>
          <p:cNvPr id="5" name="TextBox 4">
            <a:extLst>
              <a:ext uri="{FF2B5EF4-FFF2-40B4-BE49-F238E27FC236}">
                <a16:creationId xmlns:a16="http://schemas.microsoft.com/office/drawing/2014/main" id="{0EFFDF89-20E7-4036-B6BE-20141FE1F5CF}"/>
              </a:ext>
            </a:extLst>
          </p:cNvPr>
          <p:cNvSpPr txBox="1"/>
          <p:nvPr/>
        </p:nvSpPr>
        <p:spPr>
          <a:xfrm>
            <a:off x="3048778" y="-895739"/>
            <a:ext cx="7970675" cy="923330"/>
          </a:xfrm>
          <a:prstGeom prst="rect">
            <a:avLst/>
          </a:prstGeom>
          <a:noFill/>
        </p:spPr>
        <p:txBody>
          <a:bodyPr wrap="square">
            <a:spAutoFit/>
          </a:bodyPr>
          <a:lstStyle/>
          <a:p>
            <a:r>
              <a:rPr lang="en-US" dirty="0"/>
              <a:t>Weight reduction  Exercise  Long term use of COCs (50%)  Use of progestins  LNG-IUS  Smoking (RR : 0.5)  Education as regard the significance of irregular bleeding per </a:t>
            </a:r>
            <a:r>
              <a:rPr lang="en-US" dirty="0" err="1"/>
              <a:t>vaginam</a:t>
            </a:r>
            <a:r>
              <a:rPr lang="en-US" dirty="0"/>
              <a:t> in perimenopausal and postmenopausal period. Physician to be report</a:t>
            </a:r>
          </a:p>
        </p:txBody>
      </p:sp>
    </p:spTree>
    <p:extLst>
      <p:ext uri="{BB962C8B-B14F-4D97-AF65-F5344CB8AC3E}">
        <p14:creationId xmlns:p14="http://schemas.microsoft.com/office/powerpoint/2010/main" val="42652325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A4C9D-02FD-47D3-A30F-784B59A1E67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DD7FBD7-C417-42E1-BC83-CC4221DA8CDC}"/>
              </a:ext>
            </a:extLst>
          </p:cNvPr>
          <p:cNvSpPr>
            <a:spLocks noGrp="1"/>
          </p:cNvSpPr>
          <p:nvPr>
            <p:ph idx="1"/>
          </p:nvPr>
        </p:nvSpPr>
        <p:spPr/>
        <p:txBody>
          <a:bodyPr/>
          <a:lstStyle/>
          <a:p>
            <a:r>
              <a:rPr lang="en-US" dirty="0"/>
              <a:t>Secondary Prevention-  Screening of ‘high risk’ women at least in </a:t>
            </a:r>
            <a:r>
              <a:rPr lang="en-US" dirty="0" err="1"/>
              <a:t>meno</a:t>
            </a:r>
            <a:r>
              <a:rPr lang="en-US" dirty="0"/>
              <a:t> pausal period to detect the premalignant or early carcinoma is a positive step. </a:t>
            </a:r>
          </a:p>
          <a:p>
            <a:r>
              <a:rPr lang="en-US" dirty="0"/>
              <a:t>There is no role for routine screening. </a:t>
            </a:r>
          </a:p>
          <a:p>
            <a:r>
              <a:rPr lang="en-US" dirty="0"/>
              <a:t>Annual screening in high risk women  at age &gt;35 years is recommended .</a:t>
            </a:r>
          </a:p>
        </p:txBody>
      </p:sp>
    </p:spTree>
    <p:extLst>
      <p:ext uri="{BB962C8B-B14F-4D97-AF65-F5344CB8AC3E}">
        <p14:creationId xmlns:p14="http://schemas.microsoft.com/office/powerpoint/2010/main" val="17494112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3A56E6-261C-4565-8534-34A285FE53B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0F423F6-27E3-459F-BDE4-2AB4DB4F5854}"/>
              </a:ext>
            </a:extLst>
          </p:cNvPr>
          <p:cNvSpPr>
            <a:spLocks noGrp="1"/>
          </p:cNvSpPr>
          <p:nvPr>
            <p:ph idx="1"/>
          </p:nvPr>
        </p:nvSpPr>
        <p:spPr/>
        <p:txBody>
          <a:bodyPr/>
          <a:lstStyle/>
          <a:p>
            <a:r>
              <a:rPr lang="en-US" dirty="0"/>
              <a:t>TREATMENT MODALITIES OF CARCINOMA ENDOMETRIUM </a:t>
            </a:r>
          </a:p>
          <a:p>
            <a:r>
              <a:rPr lang="en-US" dirty="0"/>
              <a:t> Surgery  </a:t>
            </a:r>
          </a:p>
          <a:p>
            <a:r>
              <a:rPr lang="en-US" dirty="0"/>
              <a:t>Radiotherapy  </a:t>
            </a:r>
          </a:p>
          <a:p>
            <a:r>
              <a:rPr lang="en-US" dirty="0"/>
              <a:t>Chemotherapy  </a:t>
            </a:r>
          </a:p>
          <a:p>
            <a:r>
              <a:rPr lang="en-US" dirty="0"/>
              <a:t>Combined therapy</a:t>
            </a:r>
          </a:p>
        </p:txBody>
      </p:sp>
    </p:spTree>
    <p:extLst>
      <p:ext uri="{BB962C8B-B14F-4D97-AF65-F5344CB8AC3E}">
        <p14:creationId xmlns:p14="http://schemas.microsoft.com/office/powerpoint/2010/main" val="9567638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A53F3-0B5E-443A-9787-8A7EDF3478F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250C9ED-AA77-4BB2-99EF-CCE1931E512A}"/>
              </a:ext>
            </a:extLst>
          </p:cNvPr>
          <p:cNvSpPr>
            <a:spLocks noGrp="1"/>
          </p:cNvSpPr>
          <p:nvPr>
            <p:ph idx="1"/>
          </p:nvPr>
        </p:nvSpPr>
        <p:spPr/>
        <p:txBody>
          <a:bodyPr/>
          <a:lstStyle/>
          <a:p>
            <a:r>
              <a:rPr lang="en-US" dirty="0"/>
              <a:t>Hormonal Therapy  Progestogens—are widely used.</a:t>
            </a:r>
          </a:p>
          <a:p>
            <a:r>
              <a:rPr lang="en-US" dirty="0"/>
              <a:t> The response is good in well-differentiated carcinoma with adequate estrogen and progesterone receptors </a:t>
            </a:r>
          </a:p>
          <a:p>
            <a:r>
              <a:rPr lang="en-US" dirty="0"/>
              <a:t>. Any one of the drugs—17 hydroxyprogesterone caproate (1 g/week IM), medroxyprogesterone acetate (1 g/week IM or 150 mg/day oral) or </a:t>
            </a:r>
            <a:r>
              <a:rPr lang="en-US" dirty="0" err="1"/>
              <a:t>megesterol</a:t>
            </a:r>
            <a:r>
              <a:rPr lang="en-US" dirty="0"/>
              <a:t> acetate (160 mg/day orally) is of use. The drug is to be continued for at least </a:t>
            </a:r>
            <a:r>
              <a:rPr lang="en-US"/>
              <a:t>3 months .</a:t>
            </a:r>
            <a:endParaRPr lang="en-US" dirty="0"/>
          </a:p>
        </p:txBody>
      </p:sp>
    </p:spTree>
    <p:extLst>
      <p:ext uri="{BB962C8B-B14F-4D97-AF65-F5344CB8AC3E}">
        <p14:creationId xmlns:p14="http://schemas.microsoft.com/office/powerpoint/2010/main" val="42701765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C59B5-0AD5-475E-AE06-DD39D05A76F8}"/>
              </a:ext>
            </a:extLst>
          </p:cNvPr>
          <p:cNvSpPr>
            <a:spLocks noGrp="1"/>
          </p:cNvSpPr>
          <p:nvPr>
            <p:ph type="title"/>
          </p:nvPr>
        </p:nvSpPr>
        <p:spPr/>
        <p:txBody>
          <a:bodyPr/>
          <a:lstStyle/>
          <a:p>
            <a:r>
              <a:rPr lang="en-US" dirty="0"/>
              <a:t>Etiology-</a:t>
            </a:r>
          </a:p>
        </p:txBody>
      </p:sp>
      <p:sp>
        <p:nvSpPr>
          <p:cNvPr id="3" name="Content Placeholder 2">
            <a:extLst>
              <a:ext uri="{FF2B5EF4-FFF2-40B4-BE49-F238E27FC236}">
                <a16:creationId xmlns:a16="http://schemas.microsoft.com/office/drawing/2014/main" id="{D3E7E8C9-27B7-4B46-AB70-0586110E6FBE}"/>
              </a:ext>
            </a:extLst>
          </p:cNvPr>
          <p:cNvSpPr>
            <a:spLocks noGrp="1"/>
          </p:cNvSpPr>
          <p:nvPr>
            <p:ph idx="1"/>
          </p:nvPr>
        </p:nvSpPr>
        <p:spPr/>
        <p:txBody>
          <a:bodyPr>
            <a:normAutofit lnSpcReduction="10000"/>
          </a:bodyPr>
          <a:lstStyle/>
          <a:p>
            <a:r>
              <a:rPr lang="en-US" dirty="0"/>
              <a:t>Estrogen—Persistent stimulation of endometrium with unopposed estrogen is the single most important factor for the development of endometrial cancer. </a:t>
            </a:r>
          </a:p>
          <a:p>
            <a:r>
              <a:rPr lang="en-US" dirty="0"/>
              <a:t> Age—About 75% are postmenopausal with a median age of 60 </a:t>
            </a:r>
          </a:p>
          <a:p>
            <a:r>
              <a:rPr lang="en-US" dirty="0"/>
              <a:t>Parity</a:t>
            </a:r>
          </a:p>
          <a:p>
            <a:r>
              <a:rPr lang="en-US" dirty="0"/>
              <a:t>Late menopause—The chance of carcinoma increases, if menopause fails to occur beyond 52 years.  </a:t>
            </a:r>
          </a:p>
          <a:p>
            <a:r>
              <a:rPr lang="en-US" dirty="0"/>
              <a:t>Corpus cancer syndrome — encompasses obesity, hypertension, and diabetes. </a:t>
            </a:r>
          </a:p>
          <a:p>
            <a:r>
              <a:rPr lang="en-US" dirty="0"/>
              <a:t> Obesity leads to high level of free estradiol </a:t>
            </a:r>
          </a:p>
          <a:p>
            <a:endParaRPr lang="en-US" dirty="0"/>
          </a:p>
        </p:txBody>
      </p:sp>
    </p:spTree>
    <p:extLst>
      <p:ext uri="{BB962C8B-B14F-4D97-AF65-F5344CB8AC3E}">
        <p14:creationId xmlns:p14="http://schemas.microsoft.com/office/powerpoint/2010/main" val="12666384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D0BA9-5990-487A-A6F4-7D69171F3482}"/>
              </a:ext>
            </a:extLst>
          </p:cNvPr>
          <p:cNvSpPr>
            <a:spLocks noGrp="1"/>
          </p:cNvSpPr>
          <p:nvPr>
            <p:ph type="title"/>
          </p:nvPr>
        </p:nvSpPr>
        <p:spPr/>
        <p:txBody>
          <a:bodyPr/>
          <a:lstStyle/>
          <a:p>
            <a:r>
              <a:rPr lang="en-US" dirty="0"/>
              <a:t>Puberty menorrhagia</a:t>
            </a:r>
          </a:p>
        </p:txBody>
      </p:sp>
      <p:sp>
        <p:nvSpPr>
          <p:cNvPr id="3" name="Content Placeholder 2">
            <a:extLst>
              <a:ext uri="{FF2B5EF4-FFF2-40B4-BE49-F238E27FC236}">
                <a16:creationId xmlns:a16="http://schemas.microsoft.com/office/drawing/2014/main" id="{6401B088-8286-42C2-BDDC-A9563EF1774A}"/>
              </a:ext>
            </a:extLst>
          </p:cNvPr>
          <p:cNvSpPr>
            <a:spLocks noGrp="1"/>
          </p:cNvSpPr>
          <p:nvPr>
            <p:ph idx="1"/>
          </p:nvPr>
        </p:nvSpPr>
        <p:spPr/>
        <p:txBody>
          <a:bodyPr>
            <a:normAutofit/>
          </a:bodyPr>
          <a:lstStyle/>
          <a:p>
            <a:r>
              <a:rPr lang="en-US" dirty="0"/>
              <a:t>Menstrual abnormality in adolescents are common. The periods may be heavy, irregular or scanty initially. </a:t>
            </a:r>
          </a:p>
          <a:p>
            <a:r>
              <a:rPr lang="en-US" dirty="0"/>
              <a:t>the Important Causes of Menorrhagia are</a:t>
            </a:r>
          </a:p>
          <a:p>
            <a:r>
              <a:rPr lang="en-US" dirty="0"/>
              <a:t> • Dysfunctional uterine bleeding (95%): Anovulatory cycles → unopposed estrogen → endometrial hyperplasia → prolonged and heavy periods.</a:t>
            </a:r>
          </a:p>
          <a:p>
            <a:pPr marL="0" indent="0">
              <a:buNone/>
            </a:pPr>
            <a:r>
              <a:rPr lang="en-US" dirty="0"/>
              <a:t> • Endocrine dysfunction </a:t>
            </a:r>
          </a:p>
          <a:p>
            <a:pPr marL="0" indent="0">
              <a:buNone/>
            </a:pPr>
            <a:r>
              <a:rPr lang="en-US" dirty="0"/>
              <a:t>    Polycystic ovary syndrome (PCOS )</a:t>
            </a:r>
          </a:p>
          <a:p>
            <a:pPr marL="0" indent="0">
              <a:buNone/>
            </a:pPr>
            <a:r>
              <a:rPr lang="en-US" dirty="0"/>
              <a:t>    Hypothyroidism or hyperthyroidism</a:t>
            </a:r>
          </a:p>
        </p:txBody>
      </p:sp>
    </p:spTree>
    <p:extLst>
      <p:ext uri="{BB962C8B-B14F-4D97-AF65-F5344CB8AC3E}">
        <p14:creationId xmlns:p14="http://schemas.microsoft.com/office/powerpoint/2010/main" val="15424802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14A83-4D16-4110-A547-BD3C5EBBA6B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C08836F-4890-4526-AAB8-6C929E7C66E0}"/>
              </a:ext>
            </a:extLst>
          </p:cNvPr>
          <p:cNvSpPr>
            <a:spLocks noGrp="1"/>
          </p:cNvSpPr>
          <p:nvPr>
            <p:ph idx="1"/>
          </p:nvPr>
        </p:nvSpPr>
        <p:spPr/>
        <p:txBody>
          <a:bodyPr/>
          <a:lstStyle/>
          <a:p>
            <a:r>
              <a:rPr lang="en-US" dirty="0"/>
              <a:t>• Hematological-- idiopathic thrombocytopenic purpura  </a:t>
            </a:r>
          </a:p>
          <a:p>
            <a:r>
              <a:rPr lang="en-US" dirty="0"/>
              <a:t>Von-Willebrand’s disease</a:t>
            </a:r>
          </a:p>
          <a:p>
            <a:r>
              <a:rPr lang="en-US" dirty="0"/>
              <a:t>leukemia. </a:t>
            </a:r>
          </a:p>
          <a:p>
            <a:pPr marL="0" indent="0">
              <a:buNone/>
            </a:pPr>
            <a:r>
              <a:rPr lang="en-US" dirty="0"/>
              <a:t>• Pelvic tumors </a:t>
            </a:r>
          </a:p>
          <a:p>
            <a:r>
              <a:rPr lang="en-US" dirty="0"/>
              <a:t>Fibroid uterus </a:t>
            </a:r>
          </a:p>
          <a:p>
            <a:r>
              <a:rPr lang="en-US" dirty="0"/>
              <a:t> sarcoma </a:t>
            </a:r>
            <a:r>
              <a:rPr lang="en-US" dirty="0" err="1"/>
              <a:t>botryroides</a:t>
            </a:r>
            <a:r>
              <a:rPr lang="en-US" dirty="0"/>
              <a:t>.</a:t>
            </a:r>
          </a:p>
          <a:p>
            <a:r>
              <a:rPr lang="en-US" dirty="0"/>
              <a:t> estrogen producing ovarian tumor </a:t>
            </a:r>
          </a:p>
          <a:p>
            <a:r>
              <a:rPr lang="en-US" dirty="0"/>
              <a:t>Pregnancy complications( abortion)</a:t>
            </a:r>
          </a:p>
        </p:txBody>
      </p:sp>
    </p:spTree>
    <p:extLst>
      <p:ext uri="{BB962C8B-B14F-4D97-AF65-F5344CB8AC3E}">
        <p14:creationId xmlns:p14="http://schemas.microsoft.com/office/powerpoint/2010/main" val="1726292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A4146-4D42-4B9A-97D7-4149C84D6AFE}"/>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06536D30-FA28-4972-BD67-AEA3AA714814}"/>
              </a:ext>
            </a:extLst>
          </p:cNvPr>
          <p:cNvSpPr>
            <a:spLocks noGrp="1"/>
          </p:cNvSpPr>
          <p:nvPr>
            <p:ph idx="1"/>
          </p:nvPr>
        </p:nvSpPr>
        <p:spPr/>
        <p:txBody>
          <a:bodyPr/>
          <a:lstStyle/>
          <a:p>
            <a:r>
              <a:rPr lang="en-US" dirty="0"/>
              <a:t>Diagnosis </a:t>
            </a:r>
            <a:r>
              <a:rPr lang="en-US" dirty="0" err="1"/>
              <a:t>Diagnosis</a:t>
            </a:r>
            <a:r>
              <a:rPr lang="en-US" dirty="0"/>
              <a:t> is made by careful history taking and through clinical examination. </a:t>
            </a:r>
          </a:p>
          <a:p>
            <a:r>
              <a:rPr lang="en-US" dirty="0"/>
              <a:t>Evaluation is specially indicated if the menstrual interval is &lt; 22 days or &gt; 44 days, lasts longer than one week or the bleeding is too heavy that anemia develops</a:t>
            </a:r>
          </a:p>
        </p:txBody>
      </p:sp>
    </p:spTree>
    <p:extLst>
      <p:ext uri="{BB962C8B-B14F-4D97-AF65-F5344CB8AC3E}">
        <p14:creationId xmlns:p14="http://schemas.microsoft.com/office/powerpoint/2010/main" val="42168898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4E2D13-CA38-45AD-B080-B53F69A1A2C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C4748E4-AC49-4D40-B8B3-31CCC8EEA047}"/>
              </a:ext>
            </a:extLst>
          </p:cNvPr>
          <p:cNvSpPr>
            <a:spLocks noGrp="1"/>
          </p:cNvSpPr>
          <p:nvPr>
            <p:ph idx="1"/>
          </p:nvPr>
        </p:nvSpPr>
        <p:spPr/>
        <p:txBody>
          <a:bodyPr>
            <a:normAutofit fontScale="92500" lnSpcReduction="10000"/>
          </a:bodyPr>
          <a:lstStyle/>
          <a:p>
            <a:r>
              <a:rPr lang="en-US" dirty="0"/>
              <a:t>Investigations -Investigations are planned according to the clinical diagnosis. Investigations include</a:t>
            </a:r>
          </a:p>
          <a:p>
            <a:r>
              <a:rPr lang="en-US" dirty="0"/>
              <a:t> routine hematological examination, including bleeding time, clotting time, platelet count.</a:t>
            </a:r>
          </a:p>
          <a:p>
            <a:r>
              <a:rPr lang="en-US" dirty="0"/>
              <a:t> Thyroid profile (TSH, T3, T4), </a:t>
            </a:r>
          </a:p>
          <a:p>
            <a:r>
              <a:rPr lang="en-US" dirty="0"/>
              <a:t> coagulation parameters [PT, PTT, factor VIII and von Willebrand factor   (VWF)],</a:t>
            </a:r>
          </a:p>
          <a:p>
            <a:r>
              <a:rPr lang="en-US" dirty="0"/>
              <a:t>  ultrasonography or MRI to exclude pelvic pathology may be needed. </a:t>
            </a:r>
          </a:p>
          <a:p>
            <a:r>
              <a:rPr lang="en-US" dirty="0"/>
              <a:t>EUA and uterine curettage may be needed to exclude any pelvic pathology (pregnancy complications). The curetted material is sent for histopathological study</a:t>
            </a:r>
          </a:p>
        </p:txBody>
      </p:sp>
    </p:spTree>
    <p:extLst>
      <p:ext uri="{BB962C8B-B14F-4D97-AF65-F5344CB8AC3E}">
        <p14:creationId xmlns:p14="http://schemas.microsoft.com/office/powerpoint/2010/main" val="5115796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CAC1D-2F2D-4EC7-A48B-9569B0C35D2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71C391A-9728-4947-BBC6-BC454BA07C8F}"/>
              </a:ext>
            </a:extLst>
          </p:cNvPr>
          <p:cNvSpPr>
            <a:spLocks noGrp="1"/>
          </p:cNvSpPr>
          <p:nvPr>
            <p:ph idx="1"/>
          </p:nvPr>
        </p:nvSpPr>
        <p:spPr/>
        <p:txBody>
          <a:bodyPr/>
          <a:lstStyle/>
          <a:p>
            <a:r>
              <a:rPr lang="en-US" dirty="0"/>
              <a:t>Management The girl needs adequate explanation, reassurance and psychological support. Rest and correction of anemia are helpful in majority of the cases.</a:t>
            </a:r>
          </a:p>
          <a:p>
            <a:r>
              <a:rPr lang="en-US" dirty="0"/>
              <a:t>Therapy with </a:t>
            </a:r>
            <a:r>
              <a:rPr lang="en-US" dirty="0" err="1"/>
              <a:t>hematinics</a:t>
            </a:r>
            <a:r>
              <a:rPr lang="en-US" dirty="0"/>
              <a:t> or even blood transfusion may be needed.</a:t>
            </a:r>
          </a:p>
          <a:p>
            <a:r>
              <a:rPr lang="en-US" dirty="0"/>
              <a:t> In refractory cases, progestogens, such as medroxyprogesterone acetate or norethisterone 5 mg thrice daily is given till bleeding stops.</a:t>
            </a:r>
          </a:p>
          <a:p>
            <a:r>
              <a:rPr lang="en-US" dirty="0"/>
              <a:t> Usually, the bleeding is controlled within 3–7 days.</a:t>
            </a:r>
          </a:p>
          <a:p>
            <a:r>
              <a:rPr lang="en-US" dirty="0"/>
              <a:t> Medication is continued for 21 days. </a:t>
            </a:r>
          </a:p>
        </p:txBody>
      </p:sp>
    </p:spTree>
    <p:extLst>
      <p:ext uri="{BB962C8B-B14F-4D97-AF65-F5344CB8AC3E}">
        <p14:creationId xmlns:p14="http://schemas.microsoft.com/office/powerpoint/2010/main" val="42013028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E4E6E3-6B71-4C98-A1BC-0FDA741B29E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090E693-825A-4371-996A-D613D7BC2373}"/>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20530194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50413-CCC1-480A-8585-2A7A0AA982C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7ECEE4D-B1FC-4B8A-B9FC-E31FBEA2B534}"/>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39931372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6EB06-B98B-4B2C-8C44-243BCE020CD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C80D4E1-8251-4630-849D-BC727B4E1646}"/>
              </a:ext>
            </a:extLst>
          </p:cNvPr>
          <p:cNvSpPr>
            <a:spLocks noGrp="1"/>
          </p:cNvSpPr>
          <p:nvPr>
            <p:ph idx="1"/>
          </p:nvPr>
        </p:nvSpPr>
        <p:spPr/>
        <p:txBody>
          <a:bodyPr>
            <a:normAutofit lnSpcReduction="10000"/>
          </a:bodyPr>
          <a:lstStyle/>
          <a:p>
            <a:r>
              <a:rPr lang="en-US" dirty="0"/>
              <a:t> Unopposed estrogen stimulation in conditions such as functioning ovarian tumors (granulosa cell) is associated with increased risk of endometrial cancer. Unopposed estrogen replacement therapy in postmenopausal women is associated with  increased risk of endometrial cancer. Use of cyclic progestin reduces the risk. Prior use of combined oral contraceptives reduces the risk significantly (50%)</a:t>
            </a:r>
          </a:p>
          <a:p>
            <a:r>
              <a:rPr lang="en-US" dirty="0"/>
              <a:t>Polycystic ovarian disease</a:t>
            </a:r>
          </a:p>
          <a:p>
            <a:r>
              <a:rPr lang="en-US" dirty="0"/>
              <a:t>Tamoxifen </a:t>
            </a:r>
          </a:p>
          <a:p>
            <a:r>
              <a:rPr lang="en-US" dirty="0"/>
              <a:t>Family history</a:t>
            </a:r>
          </a:p>
          <a:p>
            <a:r>
              <a:rPr lang="en-US" dirty="0"/>
              <a:t>Fibroid</a:t>
            </a:r>
          </a:p>
        </p:txBody>
      </p:sp>
    </p:spTree>
    <p:extLst>
      <p:ext uri="{BB962C8B-B14F-4D97-AF65-F5344CB8AC3E}">
        <p14:creationId xmlns:p14="http://schemas.microsoft.com/office/powerpoint/2010/main" val="6940853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6A7B5-52D2-4417-8A90-F1D9C4291EC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1BD9AA1-BDBA-451A-8A69-425A7F71B805}"/>
              </a:ext>
            </a:extLst>
          </p:cNvPr>
          <p:cNvSpPr>
            <a:spLocks noGrp="1"/>
          </p:cNvSpPr>
          <p:nvPr>
            <p:ph idx="1"/>
          </p:nvPr>
        </p:nvSpPr>
        <p:spPr/>
        <p:txBody>
          <a:bodyPr>
            <a:normAutofit/>
          </a:bodyPr>
          <a:lstStyle/>
          <a:p>
            <a:r>
              <a:rPr lang="en-US" dirty="0"/>
              <a:t>PATHOLOGY </a:t>
            </a:r>
          </a:p>
          <a:p>
            <a:r>
              <a:rPr lang="en-US" dirty="0"/>
              <a:t>Naked Eye The uterus may be smaller, normal or even enlarged (due to </a:t>
            </a:r>
            <a:r>
              <a:rPr lang="en-US" dirty="0" err="1"/>
              <a:t>myohyperplasia</a:t>
            </a:r>
            <a:r>
              <a:rPr lang="en-US" dirty="0"/>
              <a:t>, myometrial involvement, pyometra or associated fibroid). </a:t>
            </a:r>
          </a:p>
          <a:p>
            <a:r>
              <a:rPr lang="en-US" dirty="0"/>
              <a:t>Two varieties are found: Localized and Diffuse </a:t>
            </a:r>
          </a:p>
          <a:p>
            <a:r>
              <a:rPr lang="en-US" dirty="0"/>
              <a:t>1. Localized: The usual site is on the fundus. It is either sessile or pedunculated. Myometrial involvement is late.</a:t>
            </a:r>
          </a:p>
          <a:p>
            <a:r>
              <a:rPr lang="en-US" dirty="0"/>
              <a:t> 2. Diffuse: The spread is through the endometrium. The myometrium is commonly invaded; may invade to reach the serosal coat </a:t>
            </a:r>
          </a:p>
        </p:txBody>
      </p:sp>
    </p:spTree>
    <p:extLst>
      <p:ext uri="{BB962C8B-B14F-4D97-AF65-F5344CB8AC3E}">
        <p14:creationId xmlns:p14="http://schemas.microsoft.com/office/powerpoint/2010/main" val="11424701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D2BEC-0937-4C2E-B8E0-7681898D34A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D9C335D-4A7D-4703-ABE8-067F24F0F13D}"/>
              </a:ext>
            </a:extLst>
          </p:cNvPr>
          <p:cNvSpPr>
            <a:spLocks noGrp="1"/>
          </p:cNvSpPr>
          <p:nvPr>
            <p:ph idx="1"/>
          </p:nvPr>
        </p:nvSpPr>
        <p:spPr/>
        <p:txBody>
          <a:bodyPr/>
          <a:lstStyle/>
          <a:p>
            <a:r>
              <a:rPr lang="en-US" dirty="0"/>
              <a:t>Microscopic Appearances </a:t>
            </a:r>
          </a:p>
          <a:p>
            <a:r>
              <a:rPr lang="en-US" dirty="0"/>
              <a:t>The following varieties are noted: </a:t>
            </a:r>
          </a:p>
          <a:p>
            <a:r>
              <a:rPr lang="en-US" dirty="0"/>
              <a:t> Adenocarcinoma (endometrioid 80%) </a:t>
            </a:r>
          </a:p>
          <a:p>
            <a:r>
              <a:rPr lang="en-US" dirty="0"/>
              <a:t> Adenocarcinoma with squamous elements  </a:t>
            </a:r>
          </a:p>
          <a:p>
            <a:r>
              <a:rPr lang="en-US" dirty="0"/>
              <a:t>Papillary serous carcinoma (5–10%) (virulent) </a:t>
            </a:r>
          </a:p>
          <a:p>
            <a:r>
              <a:rPr lang="en-US" dirty="0"/>
              <a:t> Mucinous adenocarcinoma (1–2%) </a:t>
            </a:r>
          </a:p>
          <a:p>
            <a:r>
              <a:rPr lang="en-US" dirty="0"/>
              <a:t> Clear cell adenocarcinoma (&lt;</a:t>
            </a:r>
          </a:p>
        </p:txBody>
      </p:sp>
    </p:spTree>
    <p:extLst>
      <p:ext uri="{BB962C8B-B14F-4D97-AF65-F5344CB8AC3E}">
        <p14:creationId xmlns:p14="http://schemas.microsoft.com/office/powerpoint/2010/main" val="25300986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1B9FE-DE01-4EFC-AF40-DCD74CDDBF2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47E7C2E-2C6F-42DB-9726-118B12528035}"/>
              </a:ext>
            </a:extLst>
          </p:cNvPr>
          <p:cNvSpPr>
            <a:spLocks noGrp="1"/>
          </p:cNvSpPr>
          <p:nvPr>
            <p:ph idx="1"/>
          </p:nvPr>
        </p:nvSpPr>
        <p:spPr/>
        <p:txBody>
          <a:bodyPr/>
          <a:lstStyle/>
          <a:p>
            <a:r>
              <a:rPr lang="en-US" dirty="0"/>
              <a:t> Secretory carcinoma (1%) </a:t>
            </a:r>
          </a:p>
          <a:p>
            <a:r>
              <a:rPr lang="en-US" dirty="0"/>
              <a:t> Squamous cell carcinoma  </a:t>
            </a:r>
          </a:p>
          <a:p>
            <a:r>
              <a:rPr lang="en-US" dirty="0"/>
              <a:t>Mixed carcinoma </a:t>
            </a:r>
          </a:p>
          <a:p>
            <a:r>
              <a:rPr lang="en-US" dirty="0"/>
              <a:t> Undifferentiated carcinoma (1–2%).</a:t>
            </a:r>
          </a:p>
          <a:p>
            <a:r>
              <a:rPr lang="en-US" dirty="0"/>
              <a:t> Endometrial carcinoma are of two types based upon biological and histological </a:t>
            </a:r>
            <a:r>
              <a:rPr lang="en-US" dirty="0" err="1"/>
              <a:t>behaviour</a:t>
            </a:r>
            <a:endParaRPr lang="en-US" dirty="0"/>
          </a:p>
        </p:txBody>
      </p:sp>
    </p:spTree>
    <p:extLst>
      <p:ext uri="{BB962C8B-B14F-4D97-AF65-F5344CB8AC3E}">
        <p14:creationId xmlns:p14="http://schemas.microsoft.com/office/powerpoint/2010/main" val="15198670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14663-7171-4F31-BDAF-89362DF2BBF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73E0737-A4AA-476D-9D02-04B09EEB9AA0}"/>
              </a:ext>
            </a:extLst>
          </p:cNvPr>
          <p:cNvSpPr>
            <a:spLocks noGrp="1"/>
          </p:cNvSpPr>
          <p:nvPr>
            <p:ph idx="1"/>
          </p:nvPr>
        </p:nvSpPr>
        <p:spPr/>
        <p:txBody>
          <a:bodyPr/>
          <a:lstStyle/>
          <a:p>
            <a:r>
              <a:rPr lang="en-US" dirty="0"/>
              <a:t>SPREAD</a:t>
            </a:r>
          </a:p>
          <a:p>
            <a:r>
              <a:rPr lang="en-US" dirty="0"/>
              <a:t> Direct As it is slow growing, it is confined to the stroma for a long time but eventually, it spreads in all directions. </a:t>
            </a:r>
          </a:p>
          <a:p>
            <a:r>
              <a:rPr lang="en-US" dirty="0"/>
              <a:t>Thus, it may infiltrate the myometrium and spread to the parametrium or into the peritoneal cavity through the tubes. It may spread downwards to involve the cervix in about 15%</a:t>
            </a:r>
          </a:p>
          <a:p>
            <a:r>
              <a:rPr lang="en-US" dirty="0"/>
              <a:t>Lymphatic -The lymphatic spread is usually late. Lymphatic spread involves pelvic, paraaortic (through </a:t>
            </a:r>
            <a:r>
              <a:rPr lang="en-US" dirty="0" err="1"/>
              <a:t>infundibulopelvic</a:t>
            </a:r>
            <a:r>
              <a:rPr lang="en-US" dirty="0"/>
              <a:t> ligament), and rarely inguinal and femoral (through lymphatics of round ligament) nodes.</a:t>
            </a:r>
          </a:p>
        </p:txBody>
      </p:sp>
    </p:spTree>
    <p:extLst>
      <p:ext uri="{BB962C8B-B14F-4D97-AF65-F5344CB8AC3E}">
        <p14:creationId xmlns:p14="http://schemas.microsoft.com/office/powerpoint/2010/main" val="26451846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7851E-CB59-444A-A5F1-BB26AF940D7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93566BD-1E63-4AAF-8C19-7D8E5382983D}"/>
              </a:ext>
            </a:extLst>
          </p:cNvPr>
          <p:cNvSpPr>
            <a:spLocks noGrp="1"/>
          </p:cNvSpPr>
          <p:nvPr>
            <p:ph idx="1"/>
          </p:nvPr>
        </p:nvSpPr>
        <p:spPr/>
        <p:txBody>
          <a:bodyPr/>
          <a:lstStyle/>
          <a:p>
            <a:r>
              <a:rPr lang="en-US" dirty="0"/>
              <a:t>The tubes and ovaries are involved (3–5%) either by direct spread or by lymphatics.</a:t>
            </a:r>
          </a:p>
          <a:p>
            <a:r>
              <a:rPr lang="en-US" dirty="0"/>
              <a:t> The vagina is involved in about 10–15% cases</a:t>
            </a:r>
          </a:p>
          <a:p>
            <a:r>
              <a:rPr lang="en-US" dirty="0"/>
              <a:t>Hematogenous Blood borne spread occurs late. The common sites of metastases are lungs, liver, </a:t>
            </a:r>
            <a:r>
              <a:rPr lang="en-US" dirty="0" err="1"/>
              <a:t>bones,brain</a:t>
            </a:r>
            <a:endParaRPr lang="en-US" dirty="0"/>
          </a:p>
          <a:p>
            <a:r>
              <a:rPr lang="en-US" dirty="0"/>
              <a:t>Staging: The staging is based on endometrial histology and surgical evaluation, </a:t>
            </a:r>
            <a:r>
              <a:rPr lang="en-US" dirty="0" err="1"/>
              <a:t>adoped</a:t>
            </a:r>
            <a:r>
              <a:rPr lang="en-US" dirty="0"/>
              <a:t> by FIGO (2009 ). </a:t>
            </a:r>
          </a:p>
          <a:p>
            <a:r>
              <a:rPr lang="en-US" dirty="0"/>
              <a:t>Approximately 75% patients present with stage I disease. </a:t>
            </a:r>
          </a:p>
        </p:txBody>
      </p:sp>
    </p:spTree>
    <p:extLst>
      <p:ext uri="{BB962C8B-B14F-4D97-AF65-F5344CB8AC3E}">
        <p14:creationId xmlns:p14="http://schemas.microsoft.com/office/powerpoint/2010/main" val="30805332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C26852-F334-4BB0-8070-8AFE9FE27DD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F2DBA1C-E46D-46FB-BCA1-71C38D050EB7}"/>
              </a:ext>
            </a:extLst>
          </p:cNvPr>
          <p:cNvSpPr>
            <a:spLocks noGrp="1"/>
          </p:cNvSpPr>
          <p:nvPr>
            <p:ph idx="1"/>
          </p:nvPr>
        </p:nvSpPr>
        <p:spPr/>
        <p:txBody>
          <a:bodyPr>
            <a:normAutofit fontScale="92500"/>
          </a:bodyPr>
          <a:lstStyle/>
          <a:p>
            <a:r>
              <a:rPr lang="en-US" dirty="0"/>
              <a:t>CLINICAL FEATURES </a:t>
            </a:r>
          </a:p>
          <a:p>
            <a:r>
              <a:rPr lang="en-US" dirty="0"/>
              <a:t>Patient profile: The patient is usually a nullipara, likely to be postmenopausal. There may be history of delayed menopause. She may be obese—likely to have hypertension or diabetes </a:t>
            </a:r>
          </a:p>
          <a:p>
            <a:r>
              <a:rPr lang="en-US" dirty="0"/>
              <a:t> Symptoms  Postmenopausal bleeding (75%) which may be slight, irregular or continuous</a:t>
            </a:r>
          </a:p>
          <a:p>
            <a:r>
              <a:rPr lang="en-US" dirty="0"/>
              <a:t> In premenopausal women, there may be irregular and excessive bleeding.</a:t>
            </a:r>
          </a:p>
          <a:p>
            <a:r>
              <a:rPr lang="en-US" dirty="0"/>
              <a:t>  At times, there is watery and offensive discharge due to pyometra.  Pain is not uncommon. It may be colicky due to uterine contractions in an attempt to expel the polypoidal growth</a:t>
            </a:r>
          </a:p>
        </p:txBody>
      </p:sp>
    </p:spTree>
    <p:extLst>
      <p:ext uri="{BB962C8B-B14F-4D97-AF65-F5344CB8AC3E}">
        <p14:creationId xmlns:p14="http://schemas.microsoft.com/office/powerpoint/2010/main" val="1902474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157</TotalTime>
  <Words>1534</Words>
  <Application>Microsoft Office PowerPoint</Application>
  <PresentationFormat>Widescreen</PresentationFormat>
  <Paragraphs>116</Paragraphs>
  <Slides>26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Calibri</vt:lpstr>
      <vt:lpstr>Calibri Light</vt:lpstr>
      <vt:lpstr>Office Theme</vt:lpstr>
      <vt:lpstr>Endometrial carcinoma</vt:lpstr>
      <vt:lpstr>Etiology-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Protective factors</vt:lpstr>
      <vt:lpstr>PowerPoint Presentation</vt:lpstr>
      <vt:lpstr>PowerPoint Presentation</vt:lpstr>
      <vt:lpstr>PowerPoint Presentation</vt:lpstr>
      <vt:lpstr>Puberty menorrhagia</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Endometrial carcinoma</dc:title>
  <dc:creator>Ali Hasaan Mahmood</dc:creator>
  <cp:lastModifiedBy>Ali Hasaan Mahmood</cp:lastModifiedBy>
  <cp:revision>7</cp:revision>
  <dcterms:created xsi:type="dcterms:W3CDTF">2021-12-09T07:44:29Z</dcterms:created>
  <dcterms:modified xsi:type="dcterms:W3CDTF">2021-12-20T00:18:01Z</dcterms:modified>
</cp:coreProperties>
</file>