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4" r:id="rId16"/>
    <p:sldId id="269" r:id="rId17"/>
    <p:sldId id="270" r:id="rId18"/>
    <p:sldId id="271" r:id="rId19"/>
    <p:sldId id="272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Endoscopic surgery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36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Ovary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-Diathermy for PCOS.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-Drainage of </a:t>
            </a:r>
            <a:r>
              <a:rPr lang="en-US" sz="2800" dirty="0" err="1" smtClean="0"/>
              <a:t>endometrioma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-Ovarian cystectomy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-</a:t>
            </a:r>
            <a:r>
              <a:rPr lang="en-US" sz="2800" dirty="0" err="1" smtClean="0"/>
              <a:t>Salpingo-ovariolysis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3902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dirty="0" smtClean="0"/>
              <a:t>Uterus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-Myomectomy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-LAVH</a:t>
            </a:r>
          </a:p>
          <a:p>
            <a:pPr marL="0" indent="0">
              <a:buNone/>
            </a:pPr>
            <a:r>
              <a:rPr lang="en-US" sz="2800" dirty="0" smtClean="0"/>
              <a:t>Extensive procedure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-Major endometriosis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-Myomectomy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-Hysterectomy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-Urinary incontinence.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2741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CONTRAINDICATION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Severe cardiopulmonary disease.</a:t>
            </a:r>
          </a:p>
          <a:p>
            <a:r>
              <a:rPr lang="en-US" sz="2800" dirty="0" smtClean="0"/>
              <a:t>Patient </a:t>
            </a:r>
            <a:r>
              <a:rPr lang="en-US" sz="2800" dirty="0" err="1" smtClean="0"/>
              <a:t>haemodynamically</a:t>
            </a:r>
            <a:r>
              <a:rPr lang="en-US" sz="2800" dirty="0" smtClean="0"/>
              <a:t> unstable.</a:t>
            </a:r>
          </a:p>
          <a:p>
            <a:r>
              <a:rPr lang="en-US" sz="2800" dirty="0" err="1" smtClean="0"/>
              <a:t>Generalised</a:t>
            </a:r>
            <a:r>
              <a:rPr lang="en-US" sz="2800" dirty="0" smtClean="0"/>
              <a:t> peritonitis.</a:t>
            </a:r>
          </a:p>
          <a:p>
            <a:r>
              <a:rPr lang="en-US" sz="2800" dirty="0" smtClean="0"/>
              <a:t>Significant </a:t>
            </a:r>
            <a:r>
              <a:rPr lang="en-US" sz="2800" dirty="0" err="1" smtClean="0"/>
              <a:t>haemoperitoneum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Intestinal obstruction.</a:t>
            </a:r>
          </a:p>
          <a:p>
            <a:r>
              <a:rPr lang="en-US" sz="2800" dirty="0" smtClean="0"/>
              <a:t>Extensive peritoneal adhesion.</a:t>
            </a:r>
          </a:p>
          <a:p>
            <a:r>
              <a:rPr lang="en-US" sz="2800" dirty="0" smtClean="0"/>
              <a:t>Large pelvic </a:t>
            </a:r>
            <a:r>
              <a:rPr lang="en-US" sz="2800" dirty="0" err="1" smtClean="0"/>
              <a:t>tumour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54417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Pregnancy &gt; 16 weeks.</a:t>
            </a:r>
          </a:p>
          <a:p>
            <a:r>
              <a:rPr lang="en-US" sz="2800" dirty="0" smtClean="0"/>
              <a:t>Advanced malignancy.</a:t>
            </a:r>
          </a:p>
          <a:p>
            <a:r>
              <a:rPr lang="en-US" sz="2800" dirty="0" smtClean="0"/>
              <a:t>Anticoagulation therapy.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40300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Telescope</a:t>
            </a:r>
          </a:p>
          <a:p>
            <a:r>
              <a:rPr lang="en-US" sz="2800" dirty="0" err="1" smtClean="0"/>
              <a:t>Veress</a:t>
            </a:r>
            <a:r>
              <a:rPr lang="en-US" sz="2800" dirty="0" smtClean="0"/>
              <a:t> needle</a:t>
            </a:r>
          </a:p>
          <a:p>
            <a:r>
              <a:rPr lang="en-US" sz="2800" dirty="0" smtClean="0"/>
              <a:t>Trocar &amp; cannula</a:t>
            </a:r>
          </a:p>
          <a:p>
            <a:r>
              <a:rPr lang="en-US" sz="2800" dirty="0" smtClean="0"/>
              <a:t>Light source</a:t>
            </a:r>
          </a:p>
          <a:p>
            <a:r>
              <a:rPr lang="en-US" sz="2800" dirty="0" smtClean="0"/>
              <a:t>Imaging system</a:t>
            </a:r>
          </a:p>
          <a:p>
            <a:r>
              <a:rPr lang="en-US" sz="2800" dirty="0" smtClean="0"/>
              <a:t>Camera unit</a:t>
            </a:r>
          </a:p>
          <a:p>
            <a:r>
              <a:rPr lang="en-US" sz="2800" dirty="0" smtClean="0"/>
              <a:t>Monitor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877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Insufflator</a:t>
            </a:r>
          </a:p>
          <a:p>
            <a:r>
              <a:rPr lang="en-US" sz="2800" dirty="0" smtClean="0"/>
              <a:t>Video cassette recorder.</a:t>
            </a:r>
          </a:p>
          <a:p>
            <a:r>
              <a:rPr lang="en-US" sz="2800" dirty="0" smtClean="0"/>
              <a:t>Accessory instrument-scissors, grasping forceps probe, aspirator </a:t>
            </a:r>
            <a:r>
              <a:rPr lang="en-US" sz="2800" dirty="0"/>
              <a:t> </a:t>
            </a:r>
            <a:r>
              <a:rPr lang="en-US" sz="2800" dirty="0" smtClean="0"/>
              <a:t>&amp; irrigator.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3868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Extraperitoneal</a:t>
            </a:r>
            <a:r>
              <a:rPr lang="en-US" sz="2800" dirty="0" smtClean="0"/>
              <a:t> insufflation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1.Surgical emphysema.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2.Omental emphysema.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3.Cardiac arrhythmia.</a:t>
            </a:r>
          </a:p>
          <a:p>
            <a:r>
              <a:rPr lang="en-US" sz="2800" dirty="0" smtClean="0"/>
              <a:t>Injury to blood vessels.</a:t>
            </a:r>
          </a:p>
          <a:p>
            <a:r>
              <a:rPr lang="en-US" sz="2800" dirty="0" smtClean="0"/>
              <a:t>Injury to bowel ,bladder ,ureter.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56619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99226"/>
            <a:ext cx="8596668" cy="465877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Electrosurgical complication- causing thermal injury.</a:t>
            </a:r>
          </a:p>
          <a:p>
            <a:r>
              <a:rPr lang="en-US" sz="2800" dirty="0" smtClean="0"/>
              <a:t>Gas embolism-resulting in </a:t>
            </a:r>
            <a:r>
              <a:rPr lang="en-US" sz="2800" dirty="0" err="1" smtClean="0"/>
              <a:t>hypotension,cardiac</a:t>
            </a:r>
            <a:r>
              <a:rPr lang="en-US" sz="2800" dirty="0" smtClean="0"/>
              <a:t> arrhythmia.</a:t>
            </a:r>
          </a:p>
          <a:p>
            <a:r>
              <a:rPr lang="en-US" sz="2800" dirty="0" err="1" smtClean="0"/>
              <a:t>Anaesthetic</a:t>
            </a:r>
            <a:r>
              <a:rPr lang="en-US" sz="2800" dirty="0" smtClean="0"/>
              <a:t> complication –hypoventilation, </a:t>
            </a:r>
            <a:r>
              <a:rPr lang="en-US" sz="2800" dirty="0" err="1" smtClean="0"/>
              <a:t>hypercarbia</a:t>
            </a:r>
            <a:r>
              <a:rPr lang="en-US" sz="2800" dirty="0" smtClean="0"/>
              <a:t>, metabolic acidosis, basal lung atelectasis.</a:t>
            </a:r>
          </a:p>
          <a:p>
            <a:r>
              <a:rPr lang="en-US" sz="2800" dirty="0" err="1" smtClean="0"/>
              <a:t>Oesophageal</a:t>
            </a:r>
            <a:r>
              <a:rPr lang="en-US" sz="2800" dirty="0" smtClean="0"/>
              <a:t> intubation, aspiration, cardiac arrest.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9172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Haemorrhage</a:t>
            </a:r>
            <a:endParaRPr lang="en-US" sz="2800" dirty="0" smtClean="0"/>
          </a:p>
          <a:p>
            <a:r>
              <a:rPr lang="en-US" sz="2800" dirty="0" smtClean="0"/>
              <a:t>Infection</a:t>
            </a:r>
          </a:p>
          <a:p>
            <a:r>
              <a:rPr lang="en-US" sz="2800" dirty="0" smtClean="0"/>
              <a:t>Wound infection.</a:t>
            </a:r>
          </a:p>
          <a:p>
            <a:r>
              <a:rPr lang="en-US" sz="2800" dirty="0" smtClean="0"/>
              <a:t>Port site hernia.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6182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HYSTEROSCOPY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It is the procedure that allows direct visualization inside the uterus.</a:t>
            </a:r>
          </a:p>
          <a:p>
            <a:r>
              <a:rPr lang="en-US" sz="2800" dirty="0" smtClean="0"/>
              <a:t>It may be diagnostic &amp; therapeutic.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Surgical procedure performed with the use of either laparoscope or </a:t>
            </a:r>
            <a:r>
              <a:rPr lang="en-US" sz="2800" dirty="0" err="1" smtClean="0"/>
              <a:t>hysteroscope</a:t>
            </a:r>
            <a:r>
              <a:rPr lang="en-US" sz="2800" dirty="0" smtClean="0"/>
              <a:t> is designated as endoscopic surgery.</a:t>
            </a:r>
          </a:p>
          <a:p>
            <a:r>
              <a:rPr lang="en-US" sz="2800" dirty="0" smtClean="0"/>
              <a:t>Now a days with fast technological advancement, about 80% of </a:t>
            </a:r>
            <a:r>
              <a:rPr lang="en-US" sz="2800" dirty="0" err="1" smtClean="0"/>
              <a:t>gynaecological</a:t>
            </a:r>
            <a:r>
              <a:rPr lang="en-US" sz="2800" dirty="0" smtClean="0"/>
              <a:t> operations can be performed </a:t>
            </a:r>
            <a:r>
              <a:rPr lang="en-US" sz="2800" dirty="0" err="1" smtClean="0"/>
              <a:t>endoscopically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84264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instrument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Telescope</a:t>
            </a:r>
          </a:p>
          <a:p>
            <a:r>
              <a:rPr lang="en-US" sz="2800" dirty="0" smtClean="0"/>
              <a:t>Distension media –either gas or liquid.</a:t>
            </a:r>
          </a:p>
          <a:p>
            <a:r>
              <a:rPr lang="en-US" sz="2800" dirty="0" smtClean="0"/>
              <a:t>CO2 for diagnostic procedure.</a:t>
            </a:r>
          </a:p>
          <a:p>
            <a:r>
              <a:rPr lang="en-US" sz="2800" dirty="0" smtClean="0"/>
              <a:t>Liquid media for operative procedure.</a:t>
            </a:r>
          </a:p>
          <a:p>
            <a:r>
              <a:rPr lang="en-US" sz="2800" dirty="0" smtClean="0"/>
              <a:t>Normal saline, glycine 1.5%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3170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 of diagnostic hysteroscopy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Abnormal uterine bleeding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1. Menorrhagia.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2.PMB.</a:t>
            </a:r>
          </a:p>
          <a:p>
            <a:r>
              <a:rPr lang="en-US" sz="2800" dirty="0" smtClean="0"/>
              <a:t>Infertility when associated with abnormal HSG.</a:t>
            </a:r>
          </a:p>
          <a:p>
            <a:r>
              <a:rPr lang="en-US" sz="2800" dirty="0" smtClean="0"/>
              <a:t>RPL-fibroid ,polyp, </a:t>
            </a:r>
            <a:r>
              <a:rPr lang="en-US" sz="2800" dirty="0" err="1" smtClean="0"/>
              <a:t>asherman’s</a:t>
            </a:r>
            <a:r>
              <a:rPr lang="en-US" sz="2800" dirty="0" smtClean="0"/>
              <a:t> syndrome.</a:t>
            </a:r>
          </a:p>
          <a:p>
            <a:r>
              <a:rPr lang="en-US" sz="2800" dirty="0" smtClean="0"/>
              <a:t>Misplaced IUCD.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86336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Operative laparoscopy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Polypectomy</a:t>
            </a:r>
            <a:r>
              <a:rPr lang="en-US" sz="2800" dirty="0" smtClean="0"/>
              <a:t> &amp; myomectomy</a:t>
            </a:r>
          </a:p>
          <a:p>
            <a:r>
              <a:rPr lang="en-US" sz="2800" dirty="0" err="1" smtClean="0"/>
              <a:t>Synaechiolysis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Endometrial ablation in DUB.</a:t>
            </a:r>
          </a:p>
          <a:p>
            <a:r>
              <a:rPr lang="en-US" sz="2800" dirty="0" smtClean="0"/>
              <a:t>Endometrial resection.</a:t>
            </a:r>
          </a:p>
          <a:p>
            <a:r>
              <a:rPr lang="en-US" sz="2800" dirty="0" err="1" smtClean="0"/>
              <a:t>Metroplasty</a:t>
            </a:r>
            <a:r>
              <a:rPr lang="en-US" sz="2800" dirty="0" smtClean="0"/>
              <a:t> (resection of uterine septum).</a:t>
            </a:r>
          </a:p>
          <a:p>
            <a:r>
              <a:rPr lang="en-US" sz="2800" dirty="0" smtClean="0"/>
              <a:t>Removal of foreign body, IUCD.</a:t>
            </a:r>
          </a:p>
          <a:p>
            <a:r>
              <a:rPr lang="en-US" sz="2800" dirty="0" smtClean="0"/>
              <a:t>Biopsy under direct vision.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262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Tubal </a:t>
            </a:r>
            <a:r>
              <a:rPr lang="en-US" sz="2800" dirty="0" err="1" smtClean="0"/>
              <a:t>cannulation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Sterilisation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27462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Contraindication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Pelvic infection.</a:t>
            </a:r>
          </a:p>
          <a:p>
            <a:r>
              <a:rPr lang="en-US" sz="2800" dirty="0" smtClean="0"/>
              <a:t>Pregnancy.</a:t>
            </a:r>
          </a:p>
          <a:p>
            <a:r>
              <a:rPr lang="en-US" sz="2800" dirty="0" smtClean="0"/>
              <a:t>Cervical cancer.</a:t>
            </a:r>
          </a:p>
          <a:p>
            <a:r>
              <a:rPr lang="en-US" sz="2800" dirty="0" smtClean="0"/>
              <a:t>Cardiopulmonary disorder.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4282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Fluid overload</a:t>
            </a:r>
          </a:p>
          <a:p>
            <a:r>
              <a:rPr lang="en-US" sz="2800" dirty="0" smtClean="0"/>
              <a:t>Pulmonary </a:t>
            </a:r>
            <a:r>
              <a:rPr lang="en-US" sz="2800" dirty="0" err="1" smtClean="0"/>
              <a:t>oedema</a:t>
            </a:r>
            <a:r>
              <a:rPr lang="en-US" sz="2800" dirty="0" smtClean="0"/>
              <a:t> ,cerebral </a:t>
            </a:r>
            <a:r>
              <a:rPr lang="en-US" sz="2800" dirty="0" err="1" smtClean="0"/>
              <a:t>oedema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Hyponatraemia</a:t>
            </a:r>
            <a:endParaRPr lang="en-US" sz="2800" dirty="0" smtClean="0"/>
          </a:p>
          <a:p>
            <a:r>
              <a:rPr lang="en-US" sz="2800" dirty="0" smtClean="0"/>
              <a:t>Neurological symptom.</a:t>
            </a:r>
          </a:p>
          <a:p>
            <a:r>
              <a:rPr lang="en-US" sz="2800" dirty="0" smtClean="0"/>
              <a:t>Ammonia toxicity.</a:t>
            </a:r>
          </a:p>
          <a:p>
            <a:r>
              <a:rPr lang="en-US" sz="2800" dirty="0" smtClean="0"/>
              <a:t>CO2 embolism.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3362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Uterine perforation.</a:t>
            </a:r>
          </a:p>
          <a:p>
            <a:r>
              <a:rPr lang="en-US" sz="2800" dirty="0" err="1" smtClean="0"/>
              <a:t>Haemorrhage</a:t>
            </a:r>
            <a:r>
              <a:rPr lang="en-US" sz="2800" dirty="0" smtClean="0"/>
              <a:t> –intraoperative, postoperative.</a:t>
            </a:r>
          </a:p>
          <a:p>
            <a:r>
              <a:rPr lang="en-US" sz="2800" dirty="0" smtClean="0"/>
              <a:t>Injury to intra-abdominal organ.</a:t>
            </a:r>
          </a:p>
          <a:p>
            <a:r>
              <a:rPr lang="en-US" sz="2800" dirty="0" smtClean="0"/>
              <a:t>Thermal injury to intra-abdominal organ.</a:t>
            </a:r>
          </a:p>
          <a:p>
            <a:r>
              <a:rPr lang="en-US" sz="2800" dirty="0" err="1" smtClean="0"/>
              <a:t>Haematometra</a:t>
            </a:r>
            <a:r>
              <a:rPr lang="en-US" sz="2800" dirty="0" smtClean="0"/>
              <a:t>, </a:t>
            </a:r>
            <a:r>
              <a:rPr lang="en-US" sz="2800" dirty="0" err="1" smtClean="0"/>
              <a:t>pyometra</a:t>
            </a:r>
            <a:r>
              <a:rPr lang="en-US" sz="2800" dirty="0" smtClean="0"/>
              <a:t> if cervical stenosis.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97926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 of laparoscopic surgery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00766"/>
            <a:ext cx="8596668" cy="588564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Rapid postoperative recovery.</a:t>
            </a:r>
          </a:p>
          <a:p>
            <a:r>
              <a:rPr lang="en-US" sz="2800" dirty="0" smtClean="0"/>
              <a:t>Less postoperative pain.</a:t>
            </a:r>
          </a:p>
          <a:p>
            <a:r>
              <a:rPr lang="en-US" sz="2800" dirty="0" smtClean="0"/>
              <a:t>Reduced need of analgesia.</a:t>
            </a:r>
          </a:p>
          <a:p>
            <a:r>
              <a:rPr lang="en-US" sz="2800" dirty="0" smtClean="0"/>
              <a:t>Shorter hospital stay.</a:t>
            </a:r>
          </a:p>
          <a:p>
            <a:r>
              <a:rPr lang="en-US" sz="2800" dirty="0" smtClean="0"/>
              <a:t>Reduced concomitant cost.</a:t>
            </a:r>
          </a:p>
          <a:p>
            <a:r>
              <a:rPr lang="en-US" sz="2800" dirty="0" smtClean="0"/>
              <a:t>Quicker resumption of day to day activity.</a:t>
            </a:r>
          </a:p>
          <a:p>
            <a:r>
              <a:rPr lang="en-US" sz="2800" dirty="0" smtClean="0"/>
              <a:t>Less adhesion formation.</a:t>
            </a:r>
          </a:p>
          <a:p>
            <a:r>
              <a:rPr lang="en-US" sz="2800" dirty="0" smtClean="0"/>
              <a:t>Minimal abdominal scar.</a:t>
            </a:r>
          </a:p>
          <a:p>
            <a:r>
              <a:rPr lang="en-US" sz="2800" dirty="0" smtClean="0"/>
              <a:t>Reduced blood loss.</a:t>
            </a:r>
          </a:p>
          <a:p>
            <a:r>
              <a:rPr lang="en-US" sz="2800" dirty="0" smtClean="0"/>
              <a:t>Less risk of incisional hernia.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4466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Operation time may be longer.</a:t>
            </a:r>
          </a:p>
          <a:p>
            <a:r>
              <a:rPr lang="en-US" sz="2800" dirty="0" smtClean="0"/>
              <a:t>Risk of iatrogenic complication.</a:t>
            </a:r>
          </a:p>
          <a:p>
            <a:r>
              <a:rPr lang="en-US" sz="2800" dirty="0" smtClean="0"/>
              <a:t>High initial expenditure.</a:t>
            </a:r>
          </a:p>
          <a:p>
            <a:r>
              <a:rPr lang="en-US" sz="2800" dirty="0" smtClean="0"/>
              <a:t>Surgeon needs specialized training &amp; expertise.</a:t>
            </a:r>
          </a:p>
          <a:p>
            <a:r>
              <a:rPr lang="en-US" sz="2800" dirty="0" smtClean="0"/>
              <a:t>Instruments &amp; </a:t>
            </a:r>
            <a:r>
              <a:rPr lang="en-US" sz="2800" dirty="0" err="1" smtClean="0"/>
              <a:t>equipments</a:t>
            </a:r>
            <a:r>
              <a:rPr lang="en-US" sz="2800" dirty="0" smtClean="0"/>
              <a:t> are </a:t>
            </a:r>
            <a:r>
              <a:rPr lang="en-US" sz="2800" dirty="0" err="1" smtClean="0"/>
              <a:t>sophiscated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Complications may be fatal.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78995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Diagnostic laparoscopy: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1.Infertility work up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-</a:t>
            </a:r>
            <a:r>
              <a:rPr lang="en-US" sz="2800" dirty="0" err="1"/>
              <a:t>P</a:t>
            </a:r>
            <a:r>
              <a:rPr lang="en-US" sz="2800" dirty="0" err="1" smtClean="0"/>
              <a:t>eritubal</a:t>
            </a:r>
            <a:r>
              <a:rPr lang="en-US" sz="2800" dirty="0" smtClean="0"/>
              <a:t> adhesion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-</a:t>
            </a:r>
            <a:r>
              <a:rPr lang="en-US" sz="2800" dirty="0" err="1" smtClean="0"/>
              <a:t>Chromopertubation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-Minimal endometriosis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-Ovulation stigma of the ovary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-Before reversal of sterilization operation.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2810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2.chronic pelvic pain.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3.Nature of pelvic mass.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4.Acute pelvic pain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-Ectopic pregnancy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-Acute appendicitis.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-Acute </a:t>
            </a:r>
            <a:r>
              <a:rPr lang="en-US" sz="2800" dirty="0" err="1" smtClean="0"/>
              <a:t>salpingitis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1855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5.Follow up of pelvic surgery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</a:t>
            </a:r>
            <a:r>
              <a:rPr lang="en-US" sz="2800" dirty="0" err="1" smtClean="0"/>
              <a:t>Tuboplasty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-Ovarian malignancy.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-Evaluation of therapy in endometriosis.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6.Investigation protocol of </a:t>
            </a:r>
            <a:r>
              <a:rPr lang="en-US" sz="2800" dirty="0" err="1" smtClean="0"/>
              <a:t>amenorrhoea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7.Diagnosis of suspected </a:t>
            </a:r>
            <a:r>
              <a:rPr lang="en-US" sz="2800" dirty="0" err="1" smtClean="0"/>
              <a:t>Mullerian</a:t>
            </a:r>
            <a:r>
              <a:rPr lang="en-US" sz="2800" dirty="0" smtClean="0"/>
              <a:t> abnormalities.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61464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Therapeutic laparoscopy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1. Minor procedure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-Tubal sterilization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</a:t>
            </a:r>
            <a:r>
              <a:rPr lang="en-US" sz="2800" dirty="0" err="1" smtClean="0"/>
              <a:t>Adhesiolysis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-Aspiration of simple ovarian cysts.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-Ovarian biopsy.</a:t>
            </a:r>
          </a:p>
          <a:p>
            <a:pPr marL="0" indent="0">
              <a:buNone/>
            </a:pPr>
            <a:r>
              <a:rPr lang="en-US" sz="2800" dirty="0" smtClean="0"/>
              <a:t> 2. Moderate procedure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-Ectopic pregnancy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2754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Salpingostomy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Segmental resection.</a:t>
            </a:r>
          </a:p>
          <a:p>
            <a:r>
              <a:rPr lang="en-US" sz="2800" dirty="0" smtClean="0"/>
              <a:t>Salpingectomy</a:t>
            </a:r>
          </a:p>
          <a:p>
            <a:r>
              <a:rPr lang="en-US" sz="2800" dirty="0" err="1" smtClean="0"/>
              <a:t>Salpingo</a:t>
            </a:r>
            <a:r>
              <a:rPr lang="en-US" sz="2800" dirty="0" smtClean="0"/>
              <a:t>-oophorectomy.</a:t>
            </a:r>
          </a:p>
          <a:p>
            <a:r>
              <a:rPr lang="en-US" sz="2800" dirty="0" smtClean="0"/>
              <a:t>Endometriosis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9507711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203</TotalTime>
  <Words>627</Words>
  <Application>Microsoft Office PowerPoint</Application>
  <PresentationFormat>Widescreen</PresentationFormat>
  <Paragraphs>149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Trebuchet MS</vt:lpstr>
      <vt:lpstr>Wingdings 3</vt:lpstr>
      <vt:lpstr>Facet</vt:lpstr>
      <vt:lpstr>Endoscopic surgery </vt:lpstr>
      <vt:lpstr>PowerPoint Presentation</vt:lpstr>
      <vt:lpstr>Advantage of laparoscopic surgery</vt:lpstr>
      <vt:lpstr>DISADVANTAGES</vt:lpstr>
      <vt:lpstr>INDICATION</vt:lpstr>
      <vt:lpstr>PowerPoint Presentation</vt:lpstr>
      <vt:lpstr>PowerPoint Presentation</vt:lpstr>
      <vt:lpstr>Therapeutic laparoscopy</vt:lpstr>
      <vt:lpstr>PowerPoint Presentation</vt:lpstr>
      <vt:lpstr>PowerPoint Presentation</vt:lpstr>
      <vt:lpstr>PowerPoint Presentation</vt:lpstr>
      <vt:lpstr>CONTRAINDICATION</vt:lpstr>
      <vt:lpstr>PowerPoint Presentation</vt:lpstr>
      <vt:lpstr>INSTRUMENT</vt:lpstr>
      <vt:lpstr>PowerPoint Presentation</vt:lpstr>
      <vt:lpstr>COMPLICATION</vt:lpstr>
      <vt:lpstr>PowerPoint Presentation</vt:lpstr>
      <vt:lpstr>PowerPoint Presentation</vt:lpstr>
      <vt:lpstr>HYSTEROSCOPY</vt:lpstr>
      <vt:lpstr>Basic instrument</vt:lpstr>
      <vt:lpstr>Indication of diagnostic hysteroscopy</vt:lpstr>
      <vt:lpstr>Operative laparoscopy</vt:lpstr>
      <vt:lpstr>PowerPoint Presentation</vt:lpstr>
      <vt:lpstr>Contraindication</vt:lpstr>
      <vt:lpstr>Complication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Laparoscopic procedure</dc:title>
  <dc:creator>ASUS</dc:creator>
  <cp:lastModifiedBy>ASUS</cp:lastModifiedBy>
  <cp:revision>48</cp:revision>
  <dcterms:created xsi:type="dcterms:W3CDTF">2016-06-28T14:34:31Z</dcterms:created>
  <dcterms:modified xsi:type="dcterms:W3CDTF">2016-06-28T17:58:27Z</dcterms:modified>
</cp:coreProperties>
</file>